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3" r:id="rId4"/>
    <p:sldId id="266" r:id="rId5"/>
    <p:sldId id="265" r:id="rId6"/>
    <p:sldId id="268" r:id="rId7"/>
    <p:sldId id="270" r:id="rId8"/>
    <p:sldId id="271" r:id="rId9"/>
    <p:sldId id="274" r:id="rId10"/>
    <p:sldId id="275" r:id="rId11"/>
    <p:sldId id="276" r:id="rId12"/>
    <p:sldId id="273" r:id="rId13"/>
    <p:sldId id="264" r:id="rId14"/>
    <p:sldId id="269"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5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6BC32-D283-4CCD-8644-EB4AAC9547A2}" type="datetimeFigureOut">
              <a:rPr lang="zh-CN" altLang="en-US" smtClean="0"/>
              <a:t>2020/10/15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221A6-547A-4751-9D5A-A904CA1202B3}" type="slidenum">
              <a:rPr lang="zh-CN" altLang="en-US" smtClean="0"/>
              <a:t>‹#›</a:t>
            </a:fld>
            <a:endParaRPr lang="zh-CN" altLang="en-US"/>
          </a:p>
        </p:txBody>
      </p:sp>
    </p:spTree>
    <p:extLst>
      <p:ext uri="{BB962C8B-B14F-4D97-AF65-F5344CB8AC3E}">
        <p14:creationId xmlns:p14="http://schemas.microsoft.com/office/powerpoint/2010/main" val="4172462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727563-9FFE-4CFD-965F-D937EA34401A}" type="datetimeFigureOut">
              <a:rPr lang="zh-CN" altLang="en-US" smtClean="0"/>
              <a:t>2020/10/15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6E554C-9DAF-46C8-A225-0CC5119E7DF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27563-9FFE-4CFD-965F-D937EA34401A}" type="datetimeFigureOut">
              <a:rPr lang="zh-CN" altLang="en-US" smtClean="0"/>
              <a:t>2020/10/15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E554C-9DAF-46C8-A225-0CC5119E7DF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a:grpSpLocks/>
          </p:cNvGrpSpPr>
          <p:nvPr/>
        </p:nvGrpSpPr>
        <p:grpSpPr bwMode="auto">
          <a:xfrm>
            <a:off x="0" y="1268760"/>
            <a:ext cx="9144000" cy="5562252"/>
            <a:chOff x="0" y="-30163"/>
            <a:chExt cx="12192000" cy="6860771"/>
          </a:xfrm>
        </p:grpSpPr>
        <p:pic>
          <p:nvPicPr>
            <p:cNvPr id="16389" name="图片 9"/>
            <p:cNvPicPr>
              <a:picLocks noChangeAspect="1"/>
            </p:cNvPicPr>
            <p:nvPr/>
          </p:nvPicPr>
          <p:blipFill>
            <a:blip r:embed="rId2" cstate="print"/>
            <a:srcRect/>
            <a:stretch>
              <a:fillRect/>
            </a:stretch>
          </p:blipFill>
          <p:spPr bwMode="auto">
            <a:xfrm>
              <a:off x="0" y="-30163"/>
              <a:ext cx="12192000" cy="6860771"/>
            </a:xfrm>
            <a:prstGeom prst="rect">
              <a:avLst/>
            </a:prstGeom>
            <a:noFill/>
            <a:ln w="9525">
              <a:noFill/>
              <a:miter lim="800000"/>
              <a:headEnd/>
              <a:tailEnd/>
            </a:ln>
          </p:spPr>
        </p:pic>
        <p:sp>
          <p:nvSpPr>
            <p:cNvPr id="11" name="矩形 10">
              <a:extLst>
                <a:ext uri="{FF2B5EF4-FFF2-40B4-BE49-F238E27FC236}">
                  <a16:creationId xmlns="" xmlns:a16="http://schemas.microsoft.com/office/drawing/2014/main" id="{DF96B5C2-9957-448E-AD77-BFD86CEF5328}"/>
                </a:ext>
              </a:extLst>
            </p:cNvPr>
            <p:cNvSpPr/>
            <p:nvPr/>
          </p:nvSpPr>
          <p:spPr bwMode="auto">
            <a:xfrm>
              <a:off x="0" y="-30163"/>
              <a:ext cx="12192000" cy="3530963"/>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a:p>
          </p:txBody>
        </p:sp>
      </p:grpSp>
      <p:sp>
        <p:nvSpPr>
          <p:cNvPr id="7" name="矩形 6"/>
          <p:cNvSpPr/>
          <p:nvPr/>
        </p:nvSpPr>
        <p:spPr>
          <a:xfrm>
            <a:off x="107504" y="902907"/>
            <a:ext cx="8856984" cy="1502976"/>
          </a:xfrm>
          <a:prstGeom prst="rect">
            <a:avLst/>
          </a:prstGeom>
        </p:spPr>
        <p:txBody>
          <a:bodyPr wrap="square">
            <a:spAutoFit/>
          </a:bodyPr>
          <a:lstStyle/>
          <a:p>
            <a:pPr algn="ctr">
              <a:lnSpc>
                <a:spcPts val="5500"/>
              </a:lnSpc>
            </a:pPr>
            <a:r>
              <a:rPr lang="en-US" altLang="zh-CN" sz="3600" b="1" dirty="0" smtClean="0">
                <a:solidFill>
                  <a:srgbClr val="FF0000"/>
                </a:solidFill>
                <a:latin typeface="方正小标宋简体" pitchFamily="2" charset="-122"/>
                <a:ea typeface="方正小标宋简体" pitchFamily="2" charset="-122"/>
              </a:rPr>
              <a:t>《</a:t>
            </a:r>
            <a:r>
              <a:rPr lang="zh-CN" altLang="zh-CN" sz="3600" b="1" dirty="0" smtClean="0">
                <a:solidFill>
                  <a:srgbClr val="FF0000"/>
                </a:solidFill>
                <a:latin typeface="方正小标宋简体" pitchFamily="2" charset="-122"/>
                <a:ea typeface="方正小标宋简体" pitchFamily="2" charset="-122"/>
              </a:rPr>
              <a:t>高质量</a:t>
            </a:r>
            <a:r>
              <a:rPr lang="zh-CN" altLang="en-US" sz="3600" b="1" dirty="0" smtClean="0">
                <a:solidFill>
                  <a:srgbClr val="FF0000"/>
                </a:solidFill>
                <a:latin typeface="方正小标宋简体" pitchFamily="2" charset="-122"/>
                <a:ea typeface="方正小标宋简体" pitchFamily="2" charset="-122"/>
              </a:rPr>
              <a:t>加快</a:t>
            </a:r>
            <a:r>
              <a:rPr lang="zh-CN" altLang="zh-CN" sz="3600" b="1" dirty="0" smtClean="0">
                <a:solidFill>
                  <a:srgbClr val="FF0000"/>
                </a:solidFill>
                <a:latin typeface="方正小标宋简体" pitchFamily="2" charset="-122"/>
                <a:ea typeface="方正小标宋简体" pitchFamily="2" charset="-122"/>
              </a:rPr>
              <a:t>推进</a:t>
            </a:r>
            <a:r>
              <a:rPr lang="zh-CN" altLang="en-US" sz="3600" b="1" dirty="0" smtClean="0">
                <a:solidFill>
                  <a:srgbClr val="FF0000"/>
                </a:solidFill>
                <a:latin typeface="方正小标宋简体" pitchFamily="2" charset="-122"/>
                <a:ea typeface="方正小标宋简体" pitchFamily="2" charset="-122"/>
              </a:rPr>
              <a:t>金华</a:t>
            </a:r>
            <a:r>
              <a:rPr lang="zh-CN" altLang="zh-CN" sz="3600" b="1" dirty="0" smtClean="0">
                <a:solidFill>
                  <a:srgbClr val="FF0000"/>
                </a:solidFill>
                <a:latin typeface="方正小标宋简体" pitchFamily="2" charset="-122"/>
                <a:ea typeface="方正小标宋简体" pitchFamily="2" charset="-122"/>
              </a:rPr>
              <a:t>市</a:t>
            </a:r>
            <a:r>
              <a:rPr lang="zh-CN" altLang="zh-CN" sz="3600" b="1" dirty="0" smtClean="0">
                <a:solidFill>
                  <a:srgbClr val="FF0000"/>
                </a:solidFill>
                <a:latin typeface="方正小标宋简体" pitchFamily="2" charset="-122"/>
                <a:ea typeface="方正小标宋简体" pitchFamily="2" charset="-122"/>
              </a:rPr>
              <a:t>未来社区试点</a:t>
            </a:r>
            <a:endParaRPr lang="en-US" altLang="zh-CN" sz="3600" b="1" dirty="0" smtClean="0">
              <a:solidFill>
                <a:srgbClr val="FF0000"/>
              </a:solidFill>
              <a:latin typeface="方正小标宋简体" pitchFamily="2" charset="-122"/>
              <a:ea typeface="方正小标宋简体" pitchFamily="2" charset="-122"/>
            </a:endParaRPr>
          </a:p>
          <a:p>
            <a:pPr algn="ctr">
              <a:lnSpc>
                <a:spcPts val="5500"/>
              </a:lnSpc>
            </a:pPr>
            <a:r>
              <a:rPr lang="zh-CN" altLang="zh-CN" sz="3600" b="1" dirty="0" smtClean="0">
                <a:solidFill>
                  <a:srgbClr val="FF0000"/>
                </a:solidFill>
                <a:latin typeface="方正小标宋简体" pitchFamily="2" charset="-122"/>
                <a:ea typeface="方正小标宋简体" pitchFamily="2" charset="-122"/>
              </a:rPr>
              <a:t>建设</a:t>
            </a:r>
            <a:r>
              <a:rPr lang="zh-CN" altLang="en-US" sz="3600" b="1" dirty="0" smtClean="0">
                <a:solidFill>
                  <a:srgbClr val="FF0000"/>
                </a:solidFill>
                <a:latin typeface="方正小标宋简体" pitchFamily="2" charset="-122"/>
                <a:ea typeface="方正小标宋简体" pitchFamily="2" charset="-122"/>
              </a:rPr>
              <a:t>工作</a:t>
            </a:r>
            <a:r>
              <a:rPr lang="zh-CN" altLang="zh-CN" sz="3600" b="1" dirty="0" smtClean="0">
                <a:solidFill>
                  <a:srgbClr val="FF0000"/>
                </a:solidFill>
                <a:latin typeface="方正小标宋简体" pitchFamily="2" charset="-122"/>
                <a:ea typeface="方正小标宋简体" pitchFamily="2" charset="-122"/>
              </a:rPr>
              <a:t>的</a:t>
            </a:r>
            <a:r>
              <a:rPr lang="zh-CN" altLang="zh-CN" sz="3600" b="1" dirty="0" smtClean="0">
                <a:solidFill>
                  <a:srgbClr val="FF0000"/>
                </a:solidFill>
                <a:latin typeface="方正小标宋简体" pitchFamily="2" charset="-122"/>
                <a:ea typeface="方正小标宋简体" pitchFamily="2" charset="-122"/>
              </a:rPr>
              <a:t>实施意见</a:t>
            </a:r>
            <a:r>
              <a:rPr lang="en-US" altLang="zh-CN" sz="3600" b="1" dirty="0" smtClean="0">
                <a:solidFill>
                  <a:srgbClr val="FF0000"/>
                </a:solidFill>
                <a:latin typeface="方正小标宋简体" pitchFamily="2" charset="-122"/>
                <a:ea typeface="方正小标宋简体" pitchFamily="2" charset="-122"/>
              </a:rPr>
              <a:t>》</a:t>
            </a:r>
            <a:r>
              <a:rPr lang="zh-CN" altLang="en-US" sz="3600" b="1" dirty="0" smtClean="0">
                <a:solidFill>
                  <a:srgbClr val="FF0000"/>
                </a:solidFill>
                <a:latin typeface="方正小标宋简体" pitchFamily="2" charset="-122"/>
                <a:ea typeface="方正小标宋简体" pitchFamily="2" charset="-122"/>
              </a:rPr>
              <a:t>政策</a:t>
            </a:r>
            <a:r>
              <a:rPr lang="zh-CN" altLang="en-US" sz="3600" b="1" dirty="0">
                <a:solidFill>
                  <a:srgbClr val="FF0000"/>
                </a:solidFill>
                <a:latin typeface="方正小标宋简体" pitchFamily="2" charset="-122"/>
                <a:ea typeface="方正小标宋简体" pitchFamily="2" charset="-122"/>
              </a:rPr>
              <a:t>解读</a:t>
            </a:r>
            <a:endParaRPr lang="zh-CN" altLang="en-US" sz="3600" dirty="0">
              <a:solidFill>
                <a:srgbClr val="FF0000"/>
              </a:solidFill>
              <a:latin typeface="方正小标宋简体" pitchFamily="2" charset="-122"/>
              <a:ea typeface="方正小标宋简体" pitchFamily="2"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836712"/>
            <a:ext cx="5960286" cy="523220"/>
          </a:xfrm>
          <a:prstGeom prst="rect">
            <a:avLst/>
          </a:prstGeom>
        </p:spPr>
        <p:txBody>
          <a:bodyPr wrap="none">
            <a:spAutoFit/>
          </a:bodyPr>
          <a:lstStyle/>
          <a:p>
            <a:r>
              <a:rPr lang="zh-CN" altLang="en-US" sz="2800" b="1" dirty="0" smtClean="0">
                <a:solidFill>
                  <a:srgbClr val="105FE0"/>
                </a:solidFill>
                <a:latin typeface="黑体" pitchFamily="49" charset="-122"/>
                <a:ea typeface="黑体" pitchFamily="49" charset="-122"/>
              </a:rPr>
              <a:t>第三</a:t>
            </a:r>
            <a:r>
              <a:rPr lang="zh-CN" altLang="zh-CN" sz="2800" b="1" dirty="0" smtClean="0">
                <a:solidFill>
                  <a:srgbClr val="105FE0"/>
                </a:solidFill>
                <a:latin typeface="黑体" pitchFamily="49" charset="-122"/>
                <a:ea typeface="黑体" pitchFamily="49" charset="-122"/>
              </a:rPr>
              <a:t>章</a:t>
            </a:r>
            <a:r>
              <a:rPr lang="en-US" altLang="zh-CN" sz="2800" b="1" dirty="0" smtClean="0">
                <a:solidFill>
                  <a:srgbClr val="105FE0"/>
                </a:solidFill>
                <a:latin typeface="黑体" pitchFamily="49" charset="-122"/>
                <a:ea typeface="黑体" pitchFamily="49" charset="-122"/>
              </a:rPr>
              <a:t>   </a:t>
            </a:r>
            <a:r>
              <a:rPr lang="zh-CN" altLang="en-US" sz="2800" b="1" dirty="0" smtClean="0">
                <a:solidFill>
                  <a:srgbClr val="105FE0"/>
                </a:solidFill>
                <a:latin typeface="黑体" pitchFamily="49" charset="-122"/>
                <a:ea typeface="黑体" pitchFamily="49" charset="-122"/>
              </a:rPr>
              <a:t>政策支持</a:t>
            </a:r>
            <a:r>
              <a:rPr lang="zh-CN" altLang="en-US" sz="2800" b="1" dirty="0" smtClean="0">
                <a:solidFill>
                  <a:srgbClr val="105FE0"/>
                </a:solidFill>
              </a:rPr>
              <a:t>（共有</a:t>
            </a:r>
            <a:r>
              <a:rPr lang="en-US" altLang="zh-CN" sz="2800" b="1" dirty="0" smtClean="0">
                <a:solidFill>
                  <a:srgbClr val="105FE0"/>
                </a:solidFill>
              </a:rPr>
              <a:t>6</a:t>
            </a:r>
            <a:r>
              <a:rPr lang="zh-CN" altLang="en-US" sz="2800" b="1" dirty="0" smtClean="0">
                <a:solidFill>
                  <a:srgbClr val="105FE0"/>
                </a:solidFill>
              </a:rPr>
              <a:t>个方面）</a:t>
            </a:r>
            <a:endParaRPr lang="zh-CN" altLang="en-US" sz="2800" b="1" dirty="0">
              <a:solidFill>
                <a:srgbClr val="105FE0"/>
              </a:solidFill>
            </a:endParaRPr>
          </a:p>
        </p:txBody>
      </p:sp>
      <p:sp>
        <p:nvSpPr>
          <p:cNvPr id="8" name="矩形 7"/>
          <p:cNvSpPr/>
          <p:nvPr/>
        </p:nvSpPr>
        <p:spPr>
          <a:xfrm>
            <a:off x="1043608" y="1628800"/>
            <a:ext cx="7272808" cy="2308324"/>
          </a:xfrm>
          <a:prstGeom prst="rect">
            <a:avLst/>
          </a:prstGeom>
        </p:spPr>
        <p:txBody>
          <a:bodyPr wrap="square">
            <a:spAutoFit/>
          </a:bodyPr>
          <a:lstStyle/>
          <a:p>
            <a:r>
              <a:rPr lang="zh-CN" altLang="en-US" sz="1600" b="1" dirty="0" smtClean="0">
                <a:solidFill>
                  <a:srgbClr val="FF0000"/>
                </a:solidFill>
                <a:latin typeface="仿宋_GB2312" pitchFamily="49" charset="-122"/>
                <a:ea typeface="仿宋_GB2312" pitchFamily="49" charset="-122"/>
              </a:rPr>
              <a:t>（</a:t>
            </a:r>
            <a:r>
              <a:rPr lang="zh-CN" altLang="en-US" sz="1600" b="1" dirty="0">
                <a:solidFill>
                  <a:srgbClr val="FF0000"/>
                </a:solidFill>
                <a:latin typeface="仿宋_GB2312" pitchFamily="49" charset="-122"/>
                <a:ea typeface="仿宋_GB2312" pitchFamily="49" charset="-122"/>
              </a:rPr>
              <a:t>三</a:t>
            </a:r>
            <a:r>
              <a:rPr lang="zh-CN" altLang="en-US" sz="1600" b="1" dirty="0" smtClean="0">
                <a:solidFill>
                  <a:srgbClr val="FF0000"/>
                </a:solidFill>
                <a:latin typeface="仿宋_GB2312" pitchFamily="49" charset="-122"/>
                <a:ea typeface="仿宋_GB2312" pitchFamily="49" charset="-122"/>
              </a:rPr>
              <a:t>）加大资金保障力度。</a:t>
            </a:r>
            <a:r>
              <a:rPr lang="zh-CN" altLang="en-US" sz="1600" dirty="0">
                <a:latin typeface="仿宋_GB2312" pitchFamily="49" charset="-122"/>
                <a:ea typeface="仿宋_GB2312" pitchFamily="49" charset="-122"/>
              </a:rPr>
              <a:t>积极争取国家、省级各类专项补助资金。改造更新类在满足原权利人利益、符合未来社区建设标准、可市场化操作前提下，测算设定改造地块容积率，提升开发强度，通过地上地下增量面积的合理限价出售出租，基本实现资金平衡；除国家和省另有规定外，改造更新类试点项目对应的原国有存量建设用地出让收益中市级计提部分，可返还用于试点建设。未来社区试点建设鼓励市场化运作，引导银行加大对未来社区试点的信贷投放力度，支持开发性金融机构、政策性银行结合各自职能定位和业务范围加大相关支持力度。支持试点实施主体与社会资本合作成立项目公司，鼓励给予试点社区实施主体房屋预售、按揭贷款等政策支持。</a:t>
            </a:r>
            <a:endParaRPr lang="zh-CN" altLang="en-US" sz="1600" dirty="0">
              <a:latin typeface="仿宋_GB2312" pitchFamily="49" charset="-122"/>
              <a:ea typeface="仿宋_GB2312" pitchFamily="49" charset="-122"/>
            </a:endParaRPr>
          </a:p>
        </p:txBody>
      </p:sp>
      <p:sp>
        <p:nvSpPr>
          <p:cNvPr id="11" name="矩形 10"/>
          <p:cNvSpPr/>
          <p:nvPr/>
        </p:nvSpPr>
        <p:spPr>
          <a:xfrm>
            <a:off x="1115616" y="4133398"/>
            <a:ext cx="7128792" cy="2308324"/>
          </a:xfrm>
          <a:prstGeom prst="rect">
            <a:avLst/>
          </a:prstGeom>
        </p:spPr>
        <p:txBody>
          <a:bodyPr wrap="square">
            <a:spAutoFit/>
          </a:bodyPr>
          <a:lstStyle/>
          <a:p>
            <a:r>
              <a:rPr lang="zh-CN" altLang="en-US" sz="1600" b="1" dirty="0" smtClean="0">
                <a:solidFill>
                  <a:srgbClr val="FF0000"/>
                </a:solidFill>
                <a:latin typeface="仿宋_GB2312" pitchFamily="49" charset="-122"/>
                <a:ea typeface="仿宋_GB2312" pitchFamily="49" charset="-122"/>
              </a:rPr>
              <a:t>（</a:t>
            </a:r>
            <a:r>
              <a:rPr lang="zh-CN" altLang="en-US" sz="1600" b="1" dirty="0">
                <a:solidFill>
                  <a:srgbClr val="FF0000"/>
                </a:solidFill>
                <a:latin typeface="仿宋_GB2312" pitchFamily="49" charset="-122"/>
                <a:ea typeface="仿宋_GB2312" pitchFamily="49" charset="-122"/>
              </a:rPr>
              <a:t>四</a:t>
            </a:r>
            <a:r>
              <a:rPr lang="zh-CN" altLang="en-US" sz="1600" b="1" dirty="0" smtClean="0">
                <a:solidFill>
                  <a:srgbClr val="FF0000"/>
                </a:solidFill>
                <a:latin typeface="仿宋_GB2312" pitchFamily="49" charset="-122"/>
                <a:ea typeface="仿宋_GB2312" pitchFamily="49" charset="-122"/>
              </a:rPr>
              <a:t>）创新综合服务供给。</a:t>
            </a:r>
            <a:r>
              <a:rPr lang="zh-CN" altLang="en-US" sz="1600" dirty="0" smtClean="0">
                <a:latin typeface="仿宋_GB2312" pitchFamily="49" charset="-122"/>
                <a:ea typeface="仿宋_GB2312" pitchFamily="49" charset="-122"/>
              </a:rPr>
              <a:t>创新试点项目社区业态和生活服务供给，通过预留规划布点、推动模式革新、促进资源下沉等方式，优先配置文化教育等优质公共服务资源。完善社区居民</a:t>
            </a:r>
            <a:r>
              <a:rPr lang="en-US" altLang="zh-CN" sz="1600" dirty="0" smtClean="0">
                <a:latin typeface="仿宋_GB2312" pitchFamily="49" charset="-122"/>
                <a:ea typeface="仿宋_GB2312" pitchFamily="49" charset="-122"/>
              </a:rPr>
              <a:t>24</a:t>
            </a:r>
            <a:r>
              <a:rPr lang="zh-CN" altLang="en-US" sz="1600" dirty="0" smtClean="0">
                <a:latin typeface="仿宋_GB2312" pitchFamily="49" charset="-122"/>
                <a:ea typeface="仿宋_GB2312" pitchFamily="49" charset="-122"/>
              </a:rPr>
              <a:t>小时生活服务供给，一般按每百户不少于</a:t>
            </a:r>
            <a:r>
              <a:rPr lang="en-US" altLang="zh-CN" sz="1600" dirty="0" smtClean="0">
                <a:latin typeface="仿宋_GB2312" pitchFamily="49" charset="-122"/>
                <a:ea typeface="仿宋_GB2312" pitchFamily="49" charset="-122"/>
              </a:rPr>
              <a:t>100</a:t>
            </a:r>
            <a:r>
              <a:rPr lang="zh-CN" altLang="en-US" sz="1600" dirty="0" smtClean="0">
                <a:latin typeface="仿宋_GB2312" pitchFamily="49" charset="-122"/>
                <a:ea typeface="仿宋_GB2312" pitchFamily="49" charset="-122"/>
              </a:rPr>
              <a:t>平方米标准落实社区配套用房面积比例，鼓励邻里中心一站式集约配置服务空间，建立未来社区公共文化空间等建设标准体系。支持成立或引进连锁机构进行社区相关服务标准化管理，优化运营机制，有关公共设施可通过产权移交、授权委托等方式，由政府部门和专业机构统一维护管理。鼓励采取特许经营权等方式，积极引进社区综合能源供应商，创新应用装配式超低能耗建筑，加快探索形成产业联盟支撑的可持续建设运营模式。</a:t>
            </a:r>
            <a:endParaRPr lang="zh-CN" altLang="en-US" sz="1600" dirty="0">
              <a:latin typeface="仿宋_GB2312" pitchFamily="49" charset="-122"/>
              <a:ea typeface="仿宋_GB2312" pitchFamily="49"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836712"/>
            <a:ext cx="5960286" cy="523220"/>
          </a:xfrm>
          <a:prstGeom prst="rect">
            <a:avLst/>
          </a:prstGeom>
        </p:spPr>
        <p:txBody>
          <a:bodyPr wrap="none">
            <a:spAutoFit/>
          </a:bodyPr>
          <a:lstStyle/>
          <a:p>
            <a:r>
              <a:rPr lang="zh-CN" altLang="en-US" sz="2800" b="1" dirty="0" smtClean="0">
                <a:solidFill>
                  <a:srgbClr val="105FE0"/>
                </a:solidFill>
                <a:latin typeface="黑体" pitchFamily="49" charset="-122"/>
                <a:ea typeface="黑体" pitchFamily="49" charset="-122"/>
              </a:rPr>
              <a:t>第三</a:t>
            </a:r>
            <a:r>
              <a:rPr lang="zh-CN" altLang="zh-CN" sz="2800" b="1" dirty="0" smtClean="0">
                <a:solidFill>
                  <a:srgbClr val="105FE0"/>
                </a:solidFill>
                <a:latin typeface="黑体" pitchFamily="49" charset="-122"/>
                <a:ea typeface="黑体" pitchFamily="49" charset="-122"/>
              </a:rPr>
              <a:t>章</a:t>
            </a:r>
            <a:r>
              <a:rPr lang="en-US" altLang="zh-CN" sz="2800" b="1" dirty="0" smtClean="0">
                <a:solidFill>
                  <a:srgbClr val="105FE0"/>
                </a:solidFill>
                <a:latin typeface="黑体" pitchFamily="49" charset="-122"/>
                <a:ea typeface="黑体" pitchFamily="49" charset="-122"/>
              </a:rPr>
              <a:t>   </a:t>
            </a:r>
            <a:r>
              <a:rPr lang="zh-CN" altLang="en-US" sz="2800" b="1" dirty="0" smtClean="0">
                <a:solidFill>
                  <a:srgbClr val="105FE0"/>
                </a:solidFill>
                <a:latin typeface="黑体" pitchFamily="49" charset="-122"/>
                <a:ea typeface="黑体" pitchFamily="49" charset="-122"/>
              </a:rPr>
              <a:t>政策支持</a:t>
            </a:r>
            <a:r>
              <a:rPr lang="zh-CN" altLang="en-US" sz="2800" b="1" dirty="0" smtClean="0">
                <a:solidFill>
                  <a:srgbClr val="105FE0"/>
                </a:solidFill>
              </a:rPr>
              <a:t>（共有</a:t>
            </a:r>
            <a:r>
              <a:rPr lang="en-US" altLang="zh-CN" sz="2800" b="1" dirty="0" smtClean="0">
                <a:solidFill>
                  <a:srgbClr val="105FE0"/>
                </a:solidFill>
              </a:rPr>
              <a:t>6</a:t>
            </a:r>
            <a:r>
              <a:rPr lang="zh-CN" altLang="en-US" sz="2800" b="1" dirty="0" smtClean="0">
                <a:solidFill>
                  <a:srgbClr val="105FE0"/>
                </a:solidFill>
              </a:rPr>
              <a:t>个方面）</a:t>
            </a:r>
            <a:endParaRPr lang="zh-CN" altLang="en-US" sz="2800" b="1" dirty="0">
              <a:solidFill>
                <a:srgbClr val="105FE0"/>
              </a:solidFill>
            </a:endParaRPr>
          </a:p>
        </p:txBody>
      </p:sp>
      <p:sp>
        <p:nvSpPr>
          <p:cNvPr id="8" name="矩形 7"/>
          <p:cNvSpPr/>
          <p:nvPr/>
        </p:nvSpPr>
        <p:spPr>
          <a:xfrm>
            <a:off x="1043608" y="1628800"/>
            <a:ext cx="7128792" cy="1077218"/>
          </a:xfrm>
          <a:prstGeom prst="rect">
            <a:avLst/>
          </a:prstGeom>
        </p:spPr>
        <p:txBody>
          <a:bodyPr wrap="square">
            <a:spAutoFit/>
          </a:bodyPr>
          <a:lstStyle/>
          <a:p>
            <a:r>
              <a:rPr lang="zh-CN" altLang="en-US" sz="1600" b="1" dirty="0" smtClean="0">
                <a:solidFill>
                  <a:srgbClr val="FF0000"/>
                </a:solidFill>
                <a:latin typeface="仿宋_GB2312" pitchFamily="49" charset="-122"/>
                <a:ea typeface="仿宋_GB2312" pitchFamily="49" charset="-122"/>
              </a:rPr>
              <a:t>（</a:t>
            </a:r>
            <a:r>
              <a:rPr lang="zh-CN" altLang="en-US" sz="1600" b="1" dirty="0">
                <a:solidFill>
                  <a:srgbClr val="FF0000"/>
                </a:solidFill>
                <a:latin typeface="仿宋_GB2312" pitchFamily="49" charset="-122"/>
                <a:ea typeface="仿宋_GB2312" pitchFamily="49" charset="-122"/>
              </a:rPr>
              <a:t>五</a:t>
            </a:r>
            <a:r>
              <a:rPr lang="zh-CN" altLang="en-US" sz="1600" b="1" dirty="0" smtClean="0">
                <a:solidFill>
                  <a:srgbClr val="FF0000"/>
                </a:solidFill>
                <a:latin typeface="仿宋_GB2312" pitchFamily="49" charset="-122"/>
                <a:ea typeface="仿宋_GB2312" pitchFamily="49" charset="-122"/>
              </a:rPr>
              <a:t>）继续深化改革探索。</a:t>
            </a:r>
            <a:r>
              <a:rPr lang="zh-CN" altLang="en-US" sz="1600" dirty="0">
                <a:latin typeface="仿宋_GB2312" pitchFamily="49" charset="-122"/>
                <a:ea typeface="仿宋_GB2312" pitchFamily="49" charset="-122"/>
              </a:rPr>
              <a:t>贯彻落实“最多跑一次”改革，建立未来社区审批绿色通道，节约行政成本，提高行政效率，加快试点建设进度。加强未来社区建设事中事后管理，强调动态监测对试点的监管作用。鼓励采取“全过程工程咨询</a:t>
            </a:r>
            <a:r>
              <a:rPr lang="en-US" altLang="zh-CN" sz="1600" dirty="0">
                <a:latin typeface="仿宋_GB2312" pitchFamily="49" charset="-122"/>
                <a:ea typeface="仿宋_GB2312" pitchFamily="49" charset="-122"/>
              </a:rPr>
              <a:t>+</a:t>
            </a:r>
            <a:r>
              <a:rPr lang="zh-CN" altLang="en-US" sz="1600" dirty="0">
                <a:latin typeface="仿宋_GB2312" pitchFamily="49" charset="-122"/>
                <a:ea typeface="仿宋_GB2312" pitchFamily="49" charset="-122"/>
              </a:rPr>
              <a:t>工程总承包”管理服务模式，推动试点提速提质。</a:t>
            </a:r>
            <a:endParaRPr lang="zh-CN" altLang="en-US" sz="1600" dirty="0">
              <a:latin typeface="仿宋_GB2312" pitchFamily="49" charset="-122"/>
              <a:ea typeface="仿宋_GB2312" pitchFamily="49" charset="-122"/>
            </a:endParaRPr>
          </a:p>
        </p:txBody>
      </p:sp>
      <p:sp>
        <p:nvSpPr>
          <p:cNvPr id="11" name="矩形 10"/>
          <p:cNvSpPr/>
          <p:nvPr/>
        </p:nvSpPr>
        <p:spPr>
          <a:xfrm>
            <a:off x="1115616" y="4133398"/>
            <a:ext cx="7200800" cy="1569660"/>
          </a:xfrm>
          <a:prstGeom prst="rect">
            <a:avLst/>
          </a:prstGeom>
        </p:spPr>
        <p:txBody>
          <a:bodyPr wrap="square">
            <a:spAutoFit/>
          </a:bodyPr>
          <a:lstStyle/>
          <a:p>
            <a:r>
              <a:rPr lang="zh-CN" altLang="en-US" sz="1600" b="1" dirty="0" smtClean="0">
                <a:solidFill>
                  <a:srgbClr val="FF0000"/>
                </a:solidFill>
                <a:latin typeface="仿宋_GB2312" pitchFamily="49" charset="-122"/>
                <a:ea typeface="仿宋_GB2312" pitchFamily="49" charset="-122"/>
              </a:rPr>
              <a:t>（</a:t>
            </a:r>
            <a:r>
              <a:rPr lang="zh-CN" altLang="en-US" sz="1600" b="1" dirty="0">
                <a:solidFill>
                  <a:srgbClr val="FF0000"/>
                </a:solidFill>
                <a:latin typeface="仿宋_GB2312" pitchFamily="49" charset="-122"/>
                <a:ea typeface="仿宋_GB2312" pitchFamily="49" charset="-122"/>
              </a:rPr>
              <a:t>六</a:t>
            </a:r>
            <a:r>
              <a:rPr lang="zh-CN" altLang="en-US" sz="1600" b="1" dirty="0" smtClean="0">
                <a:solidFill>
                  <a:srgbClr val="FF0000"/>
                </a:solidFill>
                <a:latin typeface="仿宋_GB2312" pitchFamily="49" charset="-122"/>
                <a:ea typeface="仿宋_GB2312" pitchFamily="49" charset="-122"/>
              </a:rPr>
              <a:t>）支持人才创业创新。</a:t>
            </a:r>
            <a:r>
              <a:rPr lang="zh-CN" altLang="en-US" sz="1600" dirty="0">
                <a:latin typeface="仿宋_GB2312" pitchFamily="49" charset="-122"/>
                <a:ea typeface="仿宋_GB2312" pitchFamily="49" charset="-122"/>
              </a:rPr>
              <a:t>积极探索我市产业与未来社区人才引进的契合点，大力引进各类实用型人才。积极引导九大场景与高端人才团队合作，对试点新引进的人才根据其专业水平、业绩贡献等，分别给予住房激励、购房优惠、房租减免等奖励政策。鼓励入住人才利用试点开展创业活动，提供政策咨询、创业培训、创业指导及融资等创业服务。相关激励举措参照就业、人才有关政策执行。</a:t>
            </a:r>
            <a:endParaRPr lang="zh-CN" altLang="en-US" sz="1600" dirty="0">
              <a:latin typeface="仿宋_GB2312" pitchFamily="49" charset="-122"/>
              <a:ea typeface="仿宋_GB2312" pitchFamily="49" charset="-12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836712"/>
            <a:ext cx="3252814" cy="523220"/>
          </a:xfrm>
          <a:prstGeom prst="rect">
            <a:avLst/>
          </a:prstGeom>
        </p:spPr>
        <p:txBody>
          <a:bodyPr wrap="none">
            <a:spAutoFit/>
          </a:bodyPr>
          <a:lstStyle/>
          <a:p>
            <a:r>
              <a:rPr lang="zh-CN" altLang="en-US" sz="2800" b="1" dirty="0" smtClean="0">
                <a:solidFill>
                  <a:srgbClr val="105FE0"/>
                </a:solidFill>
                <a:latin typeface="黑体" pitchFamily="49" charset="-122"/>
                <a:ea typeface="黑体" pitchFamily="49" charset="-122"/>
              </a:rPr>
              <a:t>第四</a:t>
            </a:r>
            <a:r>
              <a:rPr lang="zh-CN" altLang="zh-CN" sz="2800" b="1" dirty="0" smtClean="0">
                <a:solidFill>
                  <a:srgbClr val="105FE0"/>
                </a:solidFill>
                <a:latin typeface="黑体" pitchFamily="49" charset="-122"/>
                <a:ea typeface="黑体" pitchFamily="49" charset="-122"/>
              </a:rPr>
              <a:t>章</a:t>
            </a:r>
            <a:r>
              <a:rPr lang="en-US" altLang="zh-CN" sz="2800" b="1" dirty="0" smtClean="0">
                <a:solidFill>
                  <a:srgbClr val="105FE0"/>
                </a:solidFill>
                <a:latin typeface="黑体" pitchFamily="49" charset="-122"/>
                <a:ea typeface="黑体" pitchFamily="49" charset="-122"/>
              </a:rPr>
              <a:t>   </a:t>
            </a:r>
            <a:r>
              <a:rPr lang="zh-CN" altLang="en-US" sz="2800" b="1" dirty="0" smtClean="0">
                <a:solidFill>
                  <a:srgbClr val="105FE0"/>
                </a:solidFill>
                <a:latin typeface="黑体" pitchFamily="49" charset="-122"/>
                <a:ea typeface="黑体" pitchFamily="49" charset="-122"/>
              </a:rPr>
              <a:t>保障措施</a:t>
            </a:r>
            <a:endParaRPr lang="zh-CN" altLang="en-US" sz="2800" b="1" dirty="0">
              <a:solidFill>
                <a:srgbClr val="105FE0"/>
              </a:solidFill>
              <a:latin typeface="黑体" pitchFamily="49" charset="-122"/>
              <a:ea typeface="黑体" pitchFamily="49" charset="-122"/>
            </a:endParaRPr>
          </a:p>
        </p:txBody>
      </p:sp>
      <p:sp>
        <p:nvSpPr>
          <p:cNvPr id="8" name="矩形 7"/>
          <p:cNvSpPr/>
          <p:nvPr/>
        </p:nvSpPr>
        <p:spPr>
          <a:xfrm>
            <a:off x="755576" y="2060848"/>
            <a:ext cx="6768752" cy="2816156"/>
          </a:xfrm>
          <a:prstGeom prst="rect">
            <a:avLst/>
          </a:prstGeom>
        </p:spPr>
        <p:txBody>
          <a:bodyPr wrap="square">
            <a:spAutoFit/>
          </a:bodyPr>
          <a:lstStyle/>
          <a:p>
            <a:pPr>
              <a:lnSpc>
                <a:spcPct val="150000"/>
              </a:lnSpc>
            </a:pPr>
            <a:r>
              <a:rPr lang="zh-CN" altLang="en-US" sz="3200" b="1" dirty="0" smtClean="0">
                <a:solidFill>
                  <a:srgbClr val="FF0000"/>
                </a:solidFill>
                <a:latin typeface="楷体" pitchFamily="49" charset="-122"/>
                <a:ea typeface="楷体" pitchFamily="49" charset="-122"/>
              </a:rPr>
              <a:t>主要包</a:t>
            </a:r>
            <a:r>
              <a:rPr lang="zh-CN" altLang="en-US" sz="3200" b="1" dirty="0">
                <a:solidFill>
                  <a:srgbClr val="FF0000"/>
                </a:solidFill>
                <a:latin typeface="楷体" pitchFamily="49" charset="-122"/>
                <a:ea typeface="楷体" pitchFamily="49" charset="-122"/>
              </a:rPr>
              <a:t>括四</a:t>
            </a:r>
            <a:r>
              <a:rPr lang="zh-CN" altLang="en-US" sz="3200" b="1" dirty="0" smtClean="0">
                <a:solidFill>
                  <a:srgbClr val="FF0000"/>
                </a:solidFill>
                <a:latin typeface="楷体" pitchFamily="49" charset="-122"/>
                <a:ea typeface="楷体" pitchFamily="49" charset="-122"/>
              </a:rPr>
              <a:t>个方面：</a:t>
            </a:r>
            <a:endParaRPr lang="en-US" altLang="zh-CN" sz="3200" b="1" dirty="0" smtClean="0">
              <a:solidFill>
                <a:srgbClr val="FF0000"/>
              </a:solidFill>
              <a:latin typeface="楷体" pitchFamily="49" charset="-122"/>
              <a:ea typeface="楷体" pitchFamily="49" charset="-122"/>
            </a:endParaRPr>
          </a:p>
          <a:p>
            <a:pPr>
              <a:lnSpc>
                <a:spcPct val="150000"/>
              </a:lnSpc>
            </a:pPr>
            <a:endParaRPr lang="en-US" altLang="zh-CN" sz="1000" b="1" dirty="0" smtClean="0">
              <a:solidFill>
                <a:srgbClr val="105FE0"/>
              </a:solidFill>
              <a:latin typeface="楷体" pitchFamily="49" charset="-122"/>
              <a:ea typeface="楷体" pitchFamily="49" charset="-122"/>
            </a:endParaRPr>
          </a:p>
          <a:p>
            <a:pPr>
              <a:lnSpc>
                <a:spcPct val="150000"/>
              </a:lnSpc>
            </a:pPr>
            <a:r>
              <a:rPr lang="en-US" altLang="zh-CN" sz="3200" b="1" dirty="0">
                <a:solidFill>
                  <a:srgbClr val="105FE0"/>
                </a:solidFill>
                <a:latin typeface="仿宋_GB2312" pitchFamily="49" charset="-122"/>
                <a:ea typeface="仿宋_GB2312" pitchFamily="49" charset="-122"/>
              </a:rPr>
              <a:t> </a:t>
            </a:r>
            <a:r>
              <a:rPr lang="en-US" altLang="zh-CN" sz="3200" b="1" dirty="0" smtClean="0">
                <a:solidFill>
                  <a:srgbClr val="105FE0"/>
                </a:solidFill>
                <a:latin typeface="仿宋_GB2312" pitchFamily="49" charset="-122"/>
                <a:ea typeface="仿宋_GB2312" pitchFamily="49" charset="-122"/>
              </a:rPr>
              <a:t>   </a:t>
            </a:r>
            <a:r>
              <a:rPr lang="zh-CN" altLang="en-US" sz="3200" b="1" dirty="0" smtClean="0">
                <a:latin typeface="仿宋_GB2312" pitchFamily="49" charset="-122"/>
                <a:ea typeface="仿宋_GB2312" pitchFamily="49" charset="-122"/>
              </a:rPr>
              <a:t>加强组织领导</a:t>
            </a:r>
            <a:r>
              <a:rPr lang="zh-CN" altLang="en-US" sz="3200" b="1" dirty="0" smtClean="0">
                <a:latin typeface="仿宋_GB2312" pitchFamily="49" charset="-122"/>
                <a:ea typeface="仿宋_GB2312" pitchFamily="49" charset="-122"/>
              </a:rPr>
              <a:t>、强化责任落实</a:t>
            </a:r>
            <a:endParaRPr lang="en-US" altLang="zh-CN" sz="3200" b="1" dirty="0" smtClean="0">
              <a:latin typeface="仿宋_GB2312" pitchFamily="49" charset="-122"/>
              <a:ea typeface="仿宋_GB2312" pitchFamily="49" charset="-122"/>
            </a:endParaRPr>
          </a:p>
          <a:p>
            <a:pPr>
              <a:lnSpc>
                <a:spcPct val="150000"/>
              </a:lnSpc>
            </a:pPr>
            <a:r>
              <a:rPr lang="en-US" altLang="zh-CN" sz="3200" b="1" dirty="0">
                <a:latin typeface="仿宋_GB2312" pitchFamily="49" charset="-122"/>
                <a:ea typeface="仿宋_GB2312" pitchFamily="49" charset="-122"/>
              </a:rPr>
              <a:t> </a:t>
            </a:r>
            <a:r>
              <a:rPr lang="en-US" altLang="zh-CN" sz="3200" b="1" dirty="0" smtClean="0">
                <a:latin typeface="仿宋_GB2312" pitchFamily="49" charset="-122"/>
                <a:ea typeface="仿宋_GB2312" pitchFamily="49" charset="-122"/>
              </a:rPr>
              <a:t>   </a:t>
            </a:r>
            <a:r>
              <a:rPr lang="zh-CN" altLang="en-US" sz="3200" b="1" dirty="0" smtClean="0">
                <a:latin typeface="仿宋_GB2312" pitchFamily="49" charset="-122"/>
                <a:ea typeface="仿宋_GB2312" pitchFamily="49" charset="-122"/>
              </a:rPr>
              <a:t>完善</a:t>
            </a:r>
            <a:r>
              <a:rPr lang="zh-CN" altLang="en-US" sz="3200" b="1" dirty="0" smtClean="0">
                <a:latin typeface="仿宋_GB2312" pitchFamily="49" charset="-122"/>
                <a:ea typeface="仿宋_GB2312" pitchFamily="49" charset="-122"/>
              </a:rPr>
              <a:t>推进机制</a:t>
            </a:r>
            <a:r>
              <a:rPr lang="zh-CN" altLang="en-US" sz="3200" b="1" dirty="0" smtClean="0">
                <a:latin typeface="仿宋_GB2312" pitchFamily="49" charset="-122"/>
                <a:ea typeface="仿宋_GB2312" pitchFamily="49" charset="-122"/>
              </a:rPr>
              <a:t>、 营造良好氛围。</a:t>
            </a:r>
            <a:endParaRPr lang="zh-CN" altLang="en-US" sz="3200" b="1" dirty="0" smtClean="0">
              <a:latin typeface="仿宋_GB2312" pitchFamily="49" charset="-122"/>
              <a:ea typeface="仿宋_GB2312" pitchFamily="49" charset="-122"/>
            </a:endParaRPr>
          </a:p>
          <a:p>
            <a:endParaRPr lang="zh-CN" altLang="en-US" b="1" dirty="0">
              <a:solidFill>
                <a:schemeClr val="accent1"/>
              </a:solidFill>
              <a:latin typeface="仿宋_GB2312" pitchFamily="49" charset="-122"/>
              <a:ea typeface="仿宋_GB2312" pitchFamily="49" charset="-12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grpSp>
        <p:nvGrpSpPr>
          <p:cNvPr id="3" name="组合 1"/>
          <p:cNvGrpSpPr>
            <a:grpSpLocks/>
          </p:cNvGrpSpPr>
          <p:nvPr/>
        </p:nvGrpSpPr>
        <p:grpSpPr bwMode="auto">
          <a:xfrm>
            <a:off x="539552" y="188640"/>
            <a:ext cx="8604448" cy="1833510"/>
            <a:chOff x="6003875" y="876840"/>
            <a:chExt cx="8020320" cy="1833320"/>
          </a:xfrm>
        </p:grpSpPr>
        <p:sp>
          <p:nvSpPr>
            <p:cNvPr id="18436" name="矩形 7"/>
            <p:cNvSpPr>
              <a:spLocks noChangeArrowheads="1"/>
            </p:cNvSpPr>
            <p:nvPr/>
          </p:nvSpPr>
          <p:spPr bwMode="auto">
            <a:xfrm>
              <a:off x="8884292" y="876840"/>
              <a:ext cx="5068708" cy="1107360"/>
            </a:xfrm>
            <a:prstGeom prst="rect">
              <a:avLst/>
            </a:prstGeom>
            <a:noFill/>
            <a:ln w="9525">
              <a:noFill/>
              <a:miter lim="800000"/>
              <a:headEnd/>
              <a:tailEnd/>
            </a:ln>
          </p:spPr>
          <p:txBody>
            <a:bodyPr lIns="91420" tIns="45710" rIns="91420" bIns="45710" anchor="ctr">
              <a:spAutoFit/>
            </a:bodyPr>
            <a:lstStyle/>
            <a:p>
              <a:pPr algn="r" eaLnBrk="1" hangingPunct="1">
                <a:buFont typeface="Arial" pitchFamily="34" charset="0"/>
                <a:buNone/>
              </a:pPr>
              <a:r>
                <a:rPr lang="en-US" altLang="zh-CN" sz="6600" dirty="0">
                  <a:solidFill>
                    <a:srgbClr val="B15F6B"/>
                  </a:solidFill>
                  <a:latin typeface="Arial Black" pitchFamily="34" charset="0"/>
                  <a:ea typeface="黑体" pitchFamily="49" charset="-122"/>
                  <a:cs typeface="Aharoni" pitchFamily="2" charset="-79"/>
                  <a:sym typeface="Arial" pitchFamily="34" charset="0"/>
                </a:rPr>
                <a:t>PART </a:t>
              </a:r>
              <a:r>
                <a:rPr lang="en-US" altLang="zh-CN" sz="6600" dirty="0" smtClean="0">
                  <a:solidFill>
                    <a:srgbClr val="B15F6B"/>
                  </a:solidFill>
                  <a:latin typeface="Arial Black" pitchFamily="34" charset="0"/>
                  <a:ea typeface="黑体" pitchFamily="49" charset="-122"/>
                  <a:cs typeface="Aharoni" pitchFamily="2" charset="-79"/>
                  <a:sym typeface="Arial" pitchFamily="34" charset="0"/>
                </a:rPr>
                <a:t>3</a:t>
              </a:r>
              <a:endParaRPr lang="zh-CN" altLang="en-US" sz="6600" dirty="0">
                <a:solidFill>
                  <a:srgbClr val="B15F6B"/>
                </a:solidFill>
                <a:latin typeface="Arial Black" pitchFamily="34" charset="0"/>
                <a:ea typeface="Arial Unicode MS" pitchFamily="34" charset="-122"/>
                <a:cs typeface="Aharoni" pitchFamily="2" charset="-79"/>
                <a:sym typeface="Arial Unicode MS" pitchFamily="34" charset="-122"/>
              </a:endParaRPr>
            </a:p>
          </p:txBody>
        </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6003875" y="1884847"/>
              <a:ext cx="8020320" cy="82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None/>
                <a:defRPr/>
              </a:pPr>
              <a:r>
                <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rPr>
                <a:t>如何推动</a:t>
              </a:r>
              <a:r>
                <a:rPr lang="en-US" altLang="zh-CN" sz="3600" b="1" dirty="0" smtClean="0">
                  <a:solidFill>
                    <a:srgbClr val="FF0000"/>
                  </a:solidFill>
                  <a:latin typeface="微软雅黑" panose="020B0503020204020204" pitchFamily="34" charset="-122"/>
                  <a:ea typeface="微软雅黑" panose="020B0503020204020204" pitchFamily="34" charset="-122"/>
                  <a:sym typeface="经典粗黑简"/>
                </a:rPr>
                <a:t>《</a:t>
              </a:r>
              <a:r>
                <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rPr>
                <a:t>实施意见</a:t>
              </a:r>
              <a:r>
                <a:rPr lang="en-US" altLang="zh-CN" sz="3600" b="1" dirty="0" smtClean="0">
                  <a:solidFill>
                    <a:srgbClr val="FF0000"/>
                  </a:solidFill>
                  <a:latin typeface="微软雅黑" panose="020B0503020204020204" pitchFamily="34" charset="-122"/>
                  <a:ea typeface="微软雅黑" panose="020B0503020204020204" pitchFamily="34" charset="-122"/>
                  <a:sym typeface="经典粗黑简"/>
                </a:rPr>
                <a:t>》</a:t>
              </a:r>
              <a:r>
                <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rPr>
                <a:t>贯彻落实</a:t>
              </a: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25083" y="935707"/>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三、如何推动</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贯彻落实</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3024336" y="1484784"/>
            <a:ext cx="4572000" cy="1446550"/>
          </a:xfrm>
          <a:prstGeom prst="rect">
            <a:avLst/>
          </a:prstGeom>
        </p:spPr>
        <p:txBody>
          <a:bodyPr>
            <a:spAutoFit/>
          </a:bodyPr>
          <a:lstStyle/>
          <a:p>
            <a:pPr algn="ctr"/>
            <a:r>
              <a:rPr lang="zh-CN" altLang="en-US" sz="2400" b="1" dirty="0" smtClean="0">
                <a:solidFill>
                  <a:srgbClr val="FF0000"/>
                </a:solidFill>
                <a:latin typeface="楷体" pitchFamily="49" charset="-122"/>
                <a:ea typeface="楷体" pitchFamily="49" charset="-122"/>
              </a:rPr>
              <a:t>建立市</a:t>
            </a:r>
            <a:r>
              <a:rPr lang="zh-CN" altLang="en-US" sz="2400" b="1" dirty="0" smtClean="0">
                <a:solidFill>
                  <a:srgbClr val="FF0000"/>
                </a:solidFill>
                <a:latin typeface="楷体" pitchFamily="49" charset="-122"/>
                <a:ea typeface="楷体" pitchFamily="49" charset="-122"/>
              </a:rPr>
              <a:t>级</a:t>
            </a:r>
            <a:r>
              <a:rPr lang="zh-CN" altLang="zh-CN" sz="2400" b="1" dirty="0" smtClean="0">
                <a:solidFill>
                  <a:srgbClr val="FF0000"/>
                </a:solidFill>
                <a:latin typeface="楷体" pitchFamily="49" charset="-122"/>
                <a:ea typeface="楷体" pitchFamily="49" charset="-122"/>
              </a:rPr>
              <a:t>政策</a:t>
            </a:r>
            <a:r>
              <a:rPr lang="zh-CN" altLang="zh-CN" sz="2400" b="1" dirty="0" smtClean="0">
                <a:solidFill>
                  <a:srgbClr val="FF0000"/>
                </a:solidFill>
                <a:latin typeface="楷体" pitchFamily="49" charset="-122"/>
                <a:ea typeface="楷体" pitchFamily="49" charset="-122"/>
              </a:rPr>
              <a:t>体系</a:t>
            </a:r>
            <a:endParaRPr lang="en-US" altLang="zh-CN" sz="2400" b="1" dirty="0" smtClean="0">
              <a:solidFill>
                <a:srgbClr val="FF0000"/>
              </a:solidFill>
              <a:latin typeface="楷体" pitchFamily="49" charset="-122"/>
              <a:ea typeface="楷体" pitchFamily="49" charset="-122"/>
            </a:endParaRPr>
          </a:p>
          <a:p>
            <a:pPr algn="ctr"/>
            <a:endParaRPr lang="en-US" altLang="zh-CN" sz="1000" b="1" dirty="0">
              <a:solidFill>
                <a:srgbClr val="105FE0"/>
              </a:solidFill>
              <a:latin typeface="楷体" pitchFamily="49" charset="-122"/>
              <a:ea typeface="楷体" pitchFamily="49" charset="-122"/>
            </a:endParaRPr>
          </a:p>
          <a:p>
            <a:r>
              <a:rPr lang="zh-CN" altLang="en-US" b="1" dirty="0">
                <a:latin typeface="仿宋_GB2312" pitchFamily="49" charset="-122"/>
                <a:ea typeface="仿宋_GB2312" pitchFamily="49" charset="-122"/>
              </a:rPr>
              <a:t>    </a:t>
            </a:r>
            <a:r>
              <a:rPr lang="zh-CN" altLang="en-US" dirty="0" smtClean="0">
                <a:latin typeface="仿宋_GB2312" pitchFamily="49" charset="-122"/>
                <a:ea typeface="仿宋_GB2312" pitchFamily="49" charset="-122"/>
              </a:rPr>
              <a:t>根据</a:t>
            </a:r>
            <a:r>
              <a:rPr lang="en-US" altLang="zh-CN" dirty="0">
                <a:latin typeface="仿宋_GB2312" pitchFamily="49" charset="-122"/>
                <a:ea typeface="仿宋_GB2312" pitchFamily="49" charset="-122"/>
              </a:rPr>
              <a:t>《</a:t>
            </a:r>
            <a:r>
              <a:rPr lang="zh-CN" altLang="en-US" dirty="0">
                <a:latin typeface="仿宋_GB2312" pitchFamily="49" charset="-122"/>
                <a:ea typeface="仿宋_GB2312" pitchFamily="49" charset="-122"/>
              </a:rPr>
              <a:t>实施意见</a:t>
            </a:r>
            <a:r>
              <a:rPr lang="en-US" altLang="zh-CN" dirty="0">
                <a:latin typeface="仿宋_GB2312" pitchFamily="49" charset="-122"/>
                <a:ea typeface="仿宋_GB2312" pitchFamily="49" charset="-122"/>
              </a:rPr>
              <a:t>》</a:t>
            </a:r>
            <a:r>
              <a:rPr lang="zh-CN" altLang="en-US" dirty="0">
                <a:latin typeface="仿宋_GB2312" pitchFamily="49" charset="-122"/>
                <a:ea typeface="仿宋_GB2312" pitchFamily="49" charset="-122"/>
              </a:rPr>
              <a:t>政策要求，市发改委</a:t>
            </a:r>
            <a:r>
              <a:rPr lang="zh-CN" altLang="en-US" dirty="0" smtClean="0">
                <a:latin typeface="仿宋_GB2312" pitchFamily="49" charset="-122"/>
                <a:ea typeface="仿宋_GB2312" pitchFamily="49" charset="-122"/>
              </a:rPr>
              <a:t>牵头制定未来社区试点建设三年行动计划，指导</a:t>
            </a:r>
            <a:r>
              <a:rPr lang="zh-CN" altLang="en-US" dirty="0">
                <a:latin typeface="仿宋_GB2312" pitchFamily="49" charset="-122"/>
                <a:ea typeface="仿宋_GB2312" pitchFamily="49" charset="-122"/>
              </a:rPr>
              <a:t>各个未来社区试点项目的具体建设推进。</a:t>
            </a:r>
          </a:p>
        </p:txBody>
      </p:sp>
      <p:sp>
        <p:nvSpPr>
          <p:cNvPr id="7" name="矩形 6"/>
          <p:cNvSpPr/>
          <p:nvPr/>
        </p:nvSpPr>
        <p:spPr>
          <a:xfrm>
            <a:off x="3024336" y="3861048"/>
            <a:ext cx="4572000" cy="1723549"/>
          </a:xfrm>
          <a:prstGeom prst="rect">
            <a:avLst/>
          </a:prstGeom>
        </p:spPr>
        <p:txBody>
          <a:bodyPr>
            <a:spAutoFit/>
          </a:bodyPr>
          <a:lstStyle/>
          <a:p>
            <a:pPr algn="ctr"/>
            <a:r>
              <a:rPr lang="zh-CN" altLang="en-US" sz="2400" b="1" dirty="0" smtClean="0">
                <a:solidFill>
                  <a:srgbClr val="FF0000"/>
                </a:solidFill>
                <a:latin typeface="楷体" pitchFamily="49" charset="-122"/>
                <a:ea typeface="楷体" pitchFamily="49" charset="-122"/>
              </a:rPr>
              <a:t>完善县</a:t>
            </a:r>
            <a:r>
              <a:rPr lang="zh-CN" altLang="en-US" sz="2400" b="1" dirty="0">
                <a:solidFill>
                  <a:srgbClr val="FF0000"/>
                </a:solidFill>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市、区）</a:t>
            </a:r>
            <a:r>
              <a:rPr lang="zh-CN" altLang="en-US" sz="2400" b="1" dirty="0">
                <a:solidFill>
                  <a:srgbClr val="FF0000"/>
                </a:solidFill>
                <a:latin typeface="楷体" pitchFamily="49" charset="-122"/>
                <a:ea typeface="楷体" pitchFamily="49" charset="-122"/>
              </a:rPr>
              <a:t>体制机制</a:t>
            </a:r>
            <a:endParaRPr lang="en-US" altLang="zh-CN" sz="2400" b="1" dirty="0">
              <a:solidFill>
                <a:srgbClr val="FF0000"/>
              </a:solidFill>
              <a:latin typeface="楷体" pitchFamily="49" charset="-122"/>
              <a:ea typeface="楷体" pitchFamily="49" charset="-122"/>
            </a:endParaRPr>
          </a:p>
          <a:p>
            <a:pPr algn="ctr"/>
            <a:endParaRPr lang="en-US" altLang="zh-CN" sz="1000" b="1" dirty="0">
              <a:solidFill>
                <a:srgbClr val="105FE0"/>
              </a:solidFill>
              <a:latin typeface="楷体" pitchFamily="49" charset="-122"/>
              <a:ea typeface="楷体" pitchFamily="49" charset="-122"/>
            </a:endParaRPr>
          </a:p>
          <a:p>
            <a:r>
              <a:rPr lang="zh-CN" altLang="en-US" b="1" dirty="0" smtClean="0">
                <a:solidFill>
                  <a:schemeClr val="accent1"/>
                </a:solidFill>
              </a:rPr>
              <a:t>          </a:t>
            </a:r>
            <a:r>
              <a:rPr lang="zh-CN" altLang="en-US" dirty="0" smtClean="0">
                <a:latin typeface="仿宋_GB2312" pitchFamily="49" charset="-122"/>
                <a:ea typeface="仿宋_GB2312" pitchFamily="49" charset="-122"/>
              </a:rPr>
              <a:t>参照市级组织架构，</a:t>
            </a:r>
            <a:r>
              <a:rPr lang="zh-CN" altLang="zh-CN" dirty="0" smtClean="0">
                <a:latin typeface="仿宋_GB2312" pitchFamily="49" charset="-122"/>
                <a:ea typeface="仿宋_GB2312" pitchFamily="49" charset="-122"/>
              </a:rPr>
              <a:t>各县</a:t>
            </a:r>
            <a:r>
              <a:rPr lang="zh-CN" altLang="zh-CN" dirty="0">
                <a:latin typeface="仿宋_GB2312" pitchFamily="49" charset="-122"/>
                <a:ea typeface="仿宋_GB2312" pitchFamily="49" charset="-122"/>
              </a:rPr>
              <a:t>（</a:t>
            </a:r>
            <a:r>
              <a:rPr lang="zh-CN" altLang="zh-CN" dirty="0" smtClean="0">
                <a:latin typeface="仿宋_GB2312" pitchFamily="49" charset="-122"/>
                <a:ea typeface="仿宋_GB2312" pitchFamily="49" charset="-122"/>
              </a:rPr>
              <a:t>市</a:t>
            </a:r>
            <a:r>
              <a:rPr lang="zh-CN" altLang="en-US" dirty="0" smtClean="0">
                <a:latin typeface="仿宋_GB2312" pitchFamily="49" charset="-122"/>
                <a:ea typeface="仿宋_GB2312" pitchFamily="49" charset="-122"/>
              </a:rPr>
              <a:t>、区</a:t>
            </a:r>
            <a:r>
              <a:rPr lang="zh-CN" altLang="zh-CN" dirty="0" smtClean="0">
                <a:latin typeface="仿宋_GB2312" pitchFamily="49" charset="-122"/>
                <a:ea typeface="仿宋_GB2312" pitchFamily="49" charset="-122"/>
              </a:rPr>
              <a:t>）</a:t>
            </a:r>
            <a:r>
              <a:rPr lang="zh-CN" altLang="zh-CN" dirty="0" smtClean="0">
                <a:latin typeface="仿宋_GB2312" pitchFamily="49" charset="-122"/>
                <a:ea typeface="仿宋_GB2312" pitchFamily="49" charset="-122"/>
              </a:rPr>
              <a:t>政府</a:t>
            </a:r>
            <a:r>
              <a:rPr lang="zh-CN" altLang="en-US" dirty="0" smtClean="0">
                <a:latin typeface="仿宋_GB2312" pitchFamily="49" charset="-122"/>
                <a:ea typeface="仿宋_GB2312" pitchFamily="49" charset="-122"/>
              </a:rPr>
              <a:t>成立相对应的未来社区建设领导小组、工作专班和协调</a:t>
            </a:r>
            <a:r>
              <a:rPr lang="zh-CN" altLang="zh-CN" dirty="0" smtClean="0">
                <a:latin typeface="仿宋_GB2312" pitchFamily="49" charset="-122"/>
                <a:ea typeface="仿宋_GB2312" pitchFamily="49" charset="-122"/>
              </a:rPr>
              <a:t>机制，</a:t>
            </a:r>
            <a:r>
              <a:rPr lang="zh-CN" altLang="en-US" dirty="0" smtClean="0">
                <a:latin typeface="仿宋_GB2312" pitchFamily="49" charset="-122"/>
                <a:ea typeface="仿宋_GB2312" pitchFamily="49" charset="-122"/>
              </a:rPr>
              <a:t>落实各项政策措施，</a:t>
            </a:r>
            <a:r>
              <a:rPr lang="zh-CN" altLang="zh-CN" dirty="0" smtClean="0">
                <a:latin typeface="仿宋_GB2312" pitchFamily="49" charset="-122"/>
                <a:ea typeface="仿宋_GB2312" pitchFamily="49" charset="-122"/>
              </a:rPr>
              <a:t>解决</a:t>
            </a:r>
            <a:r>
              <a:rPr lang="zh-CN" altLang="en-US" dirty="0" smtClean="0">
                <a:latin typeface="仿宋_GB2312" pitchFamily="49" charset="-122"/>
                <a:ea typeface="仿宋_GB2312" pitchFamily="49" charset="-122"/>
              </a:rPr>
              <a:t>本地区试点项目</a:t>
            </a:r>
            <a:r>
              <a:rPr lang="zh-CN" altLang="zh-CN" dirty="0" smtClean="0">
                <a:latin typeface="仿宋_GB2312" pitchFamily="49" charset="-122"/>
                <a:ea typeface="仿宋_GB2312" pitchFamily="49" charset="-122"/>
              </a:rPr>
              <a:t>推进</a:t>
            </a:r>
            <a:r>
              <a:rPr lang="zh-CN" altLang="zh-CN" dirty="0">
                <a:latin typeface="仿宋_GB2312" pitchFamily="49" charset="-122"/>
                <a:ea typeface="仿宋_GB2312" pitchFamily="49" charset="-122"/>
              </a:rPr>
              <a:t>难题。</a:t>
            </a:r>
            <a:endParaRPr lang="zh-CN" altLang="en-US" dirty="0">
              <a:latin typeface="仿宋_GB2312" pitchFamily="49" charset="-122"/>
              <a:ea typeface="仿宋_GB2312" pitchFamily="49" charset="-122"/>
            </a:endParaRPr>
          </a:p>
        </p:txBody>
      </p:sp>
      <p:sp>
        <p:nvSpPr>
          <p:cNvPr id="8" name="TextBox 7"/>
          <p:cNvSpPr txBox="1"/>
          <p:nvPr/>
        </p:nvSpPr>
        <p:spPr>
          <a:xfrm>
            <a:off x="1043608" y="1940639"/>
            <a:ext cx="1152128" cy="1200329"/>
          </a:xfrm>
          <a:prstGeom prst="rect">
            <a:avLst/>
          </a:prstGeom>
          <a:noFill/>
        </p:spPr>
        <p:txBody>
          <a:bodyPr wrap="square" rtlCol="0">
            <a:spAutoFit/>
          </a:bodyPr>
          <a:lstStyle/>
          <a:p>
            <a:r>
              <a:rPr lang="zh-CN" altLang="en-US" sz="3600" b="1" dirty="0">
                <a:solidFill>
                  <a:srgbClr val="105FE0"/>
                </a:solidFill>
                <a:latin typeface="黑体" pitchFamily="49" charset="-122"/>
                <a:ea typeface="黑体" pitchFamily="49" charset="-122"/>
              </a:rPr>
              <a:t>市级层面</a:t>
            </a:r>
          </a:p>
        </p:txBody>
      </p:sp>
      <p:sp>
        <p:nvSpPr>
          <p:cNvPr id="9" name="TextBox 8"/>
          <p:cNvSpPr txBox="1"/>
          <p:nvPr/>
        </p:nvSpPr>
        <p:spPr>
          <a:xfrm>
            <a:off x="1043608" y="4293096"/>
            <a:ext cx="1296144" cy="1200329"/>
          </a:xfrm>
          <a:prstGeom prst="rect">
            <a:avLst/>
          </a:prstGeom>
          <a:noFill/>
        </p:spPr>
        <p:txBody>
          <a:bodyPr wrap="square" rtlCol="0">
            <a:spAutoFit/>
          </a:bodyPr>
          <a:lstStyle/>
          <a:p>
            <a:r>
              <a:rPr lang="zh-CN" altLang="en-US" sz="3600" b="1" dirty="0">
                <a:solidFill>
                  <a:srgbClr val="105FE0"/>
                </a:solidFill>
                <a:latin typeface="黑体" pitchFamily="49" charset="-122"/>
                <a:ea typeface="黑体" pitchFamily="49" charset="-122"/>
              </a:rPr>
              <a:t>区级层面</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
          <p:cNvGrpSpPr>
            <a:grpSpLocks/>
          </p:cNvGrpSpPr>
          <p:nvPr/>
        </p:nvGrpSpPr>
        <p:grpSpPr bwMode="auto">
          <a:xfrm>
            <a:off x="422673" y="454025"/>
            <a:ext cx="1772840" cy="869950"/>
            <a:chOff x="562868" y="454112"/>
            <a:chExt cx="2363875" cy="869950"/>
          </a:xfrm>
        </p:grpSpPr>
        <p:sp>
          <p:nvSpPr>
            <p:cNvPr id="17422" name="矩形 2"/>
            <p:cNvSpPr>
              <a:spLocks noChangeArrowheads="1"/>
            </p:cNvSpPr>
            <p:nvPr/>
          </p:nvSpPr>
          <p:spPr bwMode="auto">
            <a:xfrm>
              <a:off x="562868" y="454112"/>
              <a:ext cx="1792288" cy="869950"/>
            </a:xfrm>
            <a:prstGeom prst="rect">
              <a:avLst/>
            </a:prstGeom>
            <a:solidFill>
              <a:schemeClr val="bg1"/>
            </a:solidFill>
            <a:ln w="57150" algn="ctr">
              <a:solidFill>
                <a:srgbClr val="757897"/>
              </a:solidFill>
              <a:round/>
              <a:headEnd/>
              <a:tailEnd/>
            </a:ln>
          </p:spPr>
          <p:txBody>
            <a:bodyPr/>
            <a:lstStyle/>
            <a:p>
              <a:pPr>
                <a:buFont typeface="Arial" pitchFamily="34" charset="0"/>
                <a:buNone/>
              </a:pPr>
              <a:endParaRPr lang="zh-CN" altLang="en-US">
                <a:sym typeface="Calibri" pitchFamily="34" charset="0"/>
              </a:endParaRPr>
            </a:p>
          </p:txBody>
        </p:sp>
        <p:sp>
          <p:nvSpPr>
            <p:cNvPr id="17423" name="矩形 3"/>
            <p:cNvSpPr>
              <a:spLocks noChangeArrowheads="1"/>
            </p:cNvSpPr>
            <p:nvPr/>
          </p:nvSpPr>
          <p:spPr bwMode="auto">
            <a:xfrm>
              <a:off x="2175856" y="525478"/>
              <a:ext cx="750887" cy="708025"/>
            </a:xfrm>
            <a:prstGeom prst="rect">
              <a:avLst/>
            </a:prstGeom>
            <a:solidFill>
              <a:schemeClr val="bg1"/>
            </a:solidFill>
            <a:ln w="9525" algn="ctr">
              <a:noFill/>
              <a:round/>
              <a:headEnd/>
              <a:tailEnd/>
            </a:ln>
          </p:spPr>
          <p:txBody>
            <a:bodyPr/>
            <a:lstStyle/>
            <a:p>
              <a:pPr>
                <a:buFont typeface="Arial" pitchFamily="34" charset="0"/>
                <a:buNone/>
              </a:pPr>
              <a:endParaRPr lang="zh-CN" altLang="en-US">
                <a:sym typeface="Calibri" pitchFamily="34" charset="0"/>
              </a:endParaRPr>
            </a:p>
          </p:txBody>
        </p:sp>
      </p:grpSp>
      <p:pic>
        <p:nvPicPr>
          <p:cNvPr id="2" name="图片 1">
            <a:extLst>
              <a:ext uri="{FF2B5EF4-FFF2-40B4-BE49-F238E27FC236}">
                <a16:creationId xmlns="" xmlns:a16="http://schemas.microsoft.com/office/drawing/2014/main" id="{D5FE955B-C25F-4779-B49F-88A604A0AA17}"/>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062413" y="3140968"/>
            <a:ext cx="4940074" cy="3706553"/>
          </a:xfrm>
          <a:prstGeom prst="rect">
            <a:avLst/>
          </a:prstGeom>
        </p:spPr>
      </p:pic>
      <p:sp>
        <p:nvSpPr>
          <p:cNvPr id="13" name="圆角矩形​​ 10">
            <a:extLst>
              <a:ext uri="{FF2B5EF4-FFF2-40B4-BE49-F238E27FC236}">
                <a16:creationId xmlns="" xmlns:a16="http://schemas.microsoft.com/office/drawing/2014/main" id="{D7D0A453-6B26-4D04-B3E8-49AD2DEFEC7E}"/>
              </a:ext>
            </a:extLst>
          </p:cNvPr>
          <p:cNvSpPr/>
          <p:nvPr/>
        </p:nvSpPr>
        <p:spPr bwMode="auto">
          <a:xfrm>
            <a:off x="1434703" y="1943101"/>
            <a:ext cx="317897" cy="423863"/>
          </a:xfrm>
          <a:prstGeom prst="roundRect">
            <a:avLst/>
          </a:prstGeom>
          <a:solidFill>
            <a:srgbClr val="757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400" dirty="0">
                <a:latin typeface="Arial" pitchFamily="34" charset="0"/>
                <a:ea typeface="微软雅黑" pitchFamily="34" charset="-122"/>
                <a:cs typeface="Arial" pitchFamily="34" charset="0"/>
              </a:rPr>
              <a:t>一</a:t>
            </a:r>
          </a:p>
        </p:txBody>
      </p:sp>
      <p:sp>
        <p:nvSpPr>
          <p:cNvPr id="14" name="圆角矩形​​ 10">
            <a:extLst>
              <a:ext uri="{FF2B5EF4-FFF2-40B4-BE49-F238E27FC236}">
                <a16:creationId xmlns="" xmlns:a16="http://schemas.microsoft.com/office/drawing/2014/main" id="{330C8720-46D5-4FF8-A23F-FE232AD7D8FB}"/>
              </a:ext>
            </a:extLst>
          </p:cNvPr>
          <p:cNvSpPr/>
          <p:nvPr/>
        </p:nvSpPr>
        <p:spPr bwMode="auto">
          <a:xfrm>
            <a:off x="1434703" y="3005139"/>
            <a:ext cx="323850" cy="422275"/>
          </a:xfrm>
          <a:prstGeom prst="roundRect">
            <a:avLst/>
          </a:prstGeom>
          <a:solidFill>
            <a:srgbClr val="757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400" dirty="0">
                <a:latin typeface="Arial" pitchFamily="34" charset="0"/>
                <a:ea typeface="微软雅黑" pitchFamily="34" charset="-122"/>
                <a:cs typeface="Arial" pitchFamily="34" charset="0"/>
              </a:rPr>
              <a:t>二</a:t>
            </a:r>
          </a:p>
        </p:txBody>
      </p:sp>
      <p:sp>
        <p:nvSpPr>
          <p:cNvPr id="15" name="圆角矩形​​ 10">
            <a:extLst>
              <a:ext uri="{FF2B5EF4-FFF2-40B4-BE49-F238E27FC236}">
                <a16:creationId xmlns="" xmlns:a16="http://schemas.microsoft.com/office/drawing/2014/main" id="{C8E696A7-7FBD-4E7D-BCF6-D4F8F0116153}"/>
              </a:ext>
            </a:extLst>
          </p:cNvPr>
          <p:cNvSpPr/>
          <p:nvPr/>
        </p:nvSpPr>
        <p:spPr bwMode="auto">
          <a:xfrm>
            <a:off x="1434703" y="4062413"/>
            <a:ext cx="323850" cy="423862"/>
          </a:xfrm>
          <a:prstGeom prst="roundRect">
            <a:avLst/>
          </a:prstGeom>
          <a:solidFill>
            <a:srgbClr val="757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400" dirty="0">
                <a:latin typeface="Arial" pitchFamily="34" charset="0"/>
                <a:ea typeface="微软雅黑" pitchFamily="34" charset="-122"/>
                <a:cs typeface="Arial" pitchFamily="34" charset="0"/>
              </a:rPr>
              <a:t>三</a:t>
            </a:r>
          </a:p>
        </p:txBody>
      </p:sp>
      <p:sp>
        <p:nvSpPr>
          <p:cNvPr id="17416" name="TextBox 35">
            <a:extLst>
              <a:ext uri="{FF2B5EF4-FFF2-40B4-BE49-F238E27FC236}">
                <a16:creationId xmlns="" xmlns:a16="http://schemas.microsoft.com/office/drawing/2014/main" id="{2A54D1CF-F521-4EFB-B339-B4BE38102B8C}"/>
              </a:ext>
            </a:extLst>
          </p:cNvPr>
          <p:cNvSpPr txBox="1">
            <a:spLocks noChangeArrowheads="1"/>
          </p:cNvSpPr>
          <p:nvPr/>
        </p:nvSpPr>
        <p:spPr bwMode="auto">
          <a:xfrm>
            <a:off x="1884466" y="1628800"/>
            <a:ext cx="6647974" cy="825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None/>
              <a:defRPr/>
            </a:pPr>
            <a:r>
              <a:rPr lang="zh-CN" altLang="en-US" sz="3600" b="1" dirty="0" smtClean="0">
                <a:solidFill>
                  <a:srgbClr val="FF0000"/>
                </a:solidFill>
                <a:latin typeface="微软雅黑" panose="020B0503020204020204" pitchFamily="34" charset="-122"/>
                <a:ea typeface="微软雅黑" panose="020B0503020204020204" pitchFamily="34" charset="-122"/>
              </a:rPr>
              <a:t>为什么出台</a:t>
            </a:r>
            <a:r>
              <a:rPr lang="en-US" altLang="zh-CN"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smtClean="0">
                <a:solidFill>
                  <a:srgbClr val="FF0000"/>
                </a:solidFill>
                <a:latin typeface="微软雅黑" panose="020B0503020204020204" pitchFamily="34" charset="-122"/>
                <a:ea typeface="微软雅黑" panose="020B0503020204020204" pitchFamily="34" charset="-122"/>
              </a:rPr>
              <a:t>实施意见</a:t>
            </a:r>
            <a:r>
              <a:rPr lang="en-US" altLang="zh-CN" sz="3600" b="1" dirty="0" smtClean="0">
                <a:solidFill>
                  <a:srgbClr val="FF0000"/>
                </a:solidFill>
                <a:latin typeface="微软雅黑" panose="020B0503020204020204" pitchFamily="34" charset="-122"/>
                <a:ea typeface="微软雅黑" panose="020B0503020204020204" pitchFamily="34" charset="-122"/>
              </a:rPr>
              <a:t>》</a:t>
            </a:r>
            <a:endPar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endParaRPr>
          </a:p>
        </p:txBody>
      </p:sp>
      <p:grpSp>
        <p:nvGrpSpPr>
          <p:cNvPr id="4" name="组合 11"/>
          <p:cNvGrpSpPr>
            <a:grpSpLocks/>
          </p:cNvGrpSpPr>
          <p:nvPr/>
        </p:nvGrpSpPr>
        <p:grpSpPr bwMode="auto">
          <a:xfrm>
            <a:off x="552450" y="542925"/>
            <a:ext cx="2852738" cy="725488"/>
            <a:chOff x="-913936" y="-6703552"/>
            <a:chExt cx="5718689" cy="725185"/>
          </a:xfrm>
        </p:grpSpPr>
        <p:sp>
          <p:nvSpPr>
            <p:cNvPr id="17420" name="TextBox 15"/>
            <p:cNvSpPr txBox="1">
              <a:spLocks noChangeArrowheads="1"/>
            </p:cNvSpPr>
            <p:nvPr/>
          </p:nvSpPr>
          <p:spPr bwMode="auto">
            <a:xfrm>
              <a:off x="-913936" y="-6703552"/>
              <a:ext cx="2774500" cy="523003"/>
            </a:xfrm>
            <a:prstGeom prst="rect">
              <a:avLst/>
            </a:prstGeom>
            <a:noFill/>
            <a:ln w="9525">
              <a:noFill/>
              <a:miter lim="800000"/>
              <a:headEnd/>
              <a:tailEnd/>
            </a:ln>
          </p:spPr>
          <p:txBody>
            <a:bodyPr>
              <a:spAutoFit/>
            </a:bodyPr>
            <a:lstStyle/>
            <a:p>
              <a:r>
                <a:rPr lang="zh-CN" altLang="en-US" sz="2800" b="1" dirty="0">
                  <a:solidFill>
                    <a:srgbClr val="C00000"/>
                  </a:solidFill>
                  <a:latin typeface="方正小标宋简体" pitchFamily="2" charset="-122"/>
                  <a:ea typeface="方正小标宋简体" pitchFamily="2" charset="-122"/>
                  <a:sym typeface="Calibri" pitchFamily="34" charset="0"/>
                </a:rPr>
                <a:t>目录</a:t>
              </a:r>
            </a:p>
          </p:txBody>
        </p:sp>
        <p:sp>
          <p:nvSpPr>
            <p:cNvPr id="23" name="TextBox 433">
              <a:extLst>
                <a:ext uri="{FF2B5EF4-FFF2-40B4-BE49-F238E27FC236}">
                  <a16:creationId xmlns="" xmlns:a16="http://schemas.microsoft.com/office/drawing/2014/main" id="{5E92F7DC-803A-48CA-B63A-151B42036843}"/>
                </a:ext>
              </a:extLst>
            </p:cNvPr>
            <p:cNvSpPr txBox="1"/>
            <p:nvPr/>
          </p:nvSpPr>
          <p:spPr>
            <a:xfrm>
              <a:off x="-887681" y="-6292561"/>
              <a:ext cx="5692434" cy="314194"/>
            </a:xfrm>
            <a:prstGeom prst="rect">
              <a:avLst/>
            </a:prstGeom>
            <a:noFill/>
          </p:spPr>
          <p:txBody>
            <a:bodyPr>
              <a:spAutoFit/>
            </a:bodyPr>
            <a:lstStyle/>
            <a:p>
              <a:pPr>
                <a:lnSpc>
                  <a:spcPct val="80000"/>
                </a:lnSpc>
                <a:defRPr/>
              </a:pPr>
              <a:r>
                <a:rPr lang="en-US" altLang="zh-CN" kern="0" dirty="0">
                  <a:solidFill>
                    <a:srgbClr val="B3B5C5"/>
                  </a:solidFill>
                  <a:latin typeface="Broadway" panose="04040905080B02020502" pitchFamily="82" charset="0"/>
                  <a:ea typeface="微软雅黑" panose="020B0503020204020204" pitchFamily="34" charset="-122"/>
                  <a:cs typeface="Times New Roman" panose="02020603050405020304" pitchFamily="18" charset="0"/>
                </a:rPr>
                <a:t>Contents</a:t>
              </a:r>
              <a:endParaRPr lang="zh-CN" altLang="en-US" kern="0" dirty="0">
                <a:solidFill>
                  <a:srgbClr val="B3B5C5"/>
                </a:solidFill>
                <a:latin typeface="Broadway" panose="04040905080B02020502" pitchFamily="82" charset="0"/>
                <a:ea typeface="微软雅黑" panose="020B0503020204020204" pitchFamily="34" charset="-122"/>
                <a:cs typeface="Times New Roman" panose="02020603050405020304" pitchFamily="18" charset="0"/>
              </a:endParaRPr>
            </a:p>
          </p:txBody>
        </p:sp>
      </p:grpSp>
      <p:sp>
        <p:nvSpPr>
          <p:cNvPr id="18" name="TextBox 35">
            <a:extLst>
              <a:ext uri="{FF2B5EF4-FFF2-40B4-BE49-F238E27FC236}">
                <a16:creationId xmlns="" xmlns:a16="http://schemas.microsoft.com/office/drawing/2014/main" id="{2A54D1CF-F521-4EFB-B339-B4BE38102B8C}"/>
              </a:ext>
            </a:extLst>
          </p:cNvPr>
          <p:cNvSpPr txBox="1">
            <a:spLocks noChangeArrowheads="1"/>
          </p:cNvSpPr>
          <p:nvPr/>
        </p:nvSpPr>
        <p:spPr bwMode="auto">
          <a:xfrm>
            <a:off x="1691680" y="2708920"/>
            <a:ext cx="6647974" cy="825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None/>
              <a:defRPr/>
            </a:pPr>
            <a:r>
              <a:rPr lang="en-US" altLang="zh-CN"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smtClean="0">
                <a:solidFill>
                  <a:srgbClr val="FF0000"/>
                </a:solidFill>
                <a:latin typeface="微软雅黑" panose="020B0503020204020204" pitchFamily="34" charset="-122"/>
                <a:ea typeface="微软雅黑" panose="020B0503020204020204" pitchFamily="34" charset="-122"/>
              </a:rPr>
              <a:t>实施意见</a:t>
            </a:r>
            <a:r>
              <a:rPr lang="en-US" altLang="zh-CN"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smtClean="0">
                <a:solidFill>
                  <a:srgbClr val="FF0000"/>
                </a:solidFill>
                <a:latin typeface="微软雅黑" panose="020B0503020204020204" pitchFamily="34" charset="-122"/>
                <a:ea typeface="微软雅黑" panose="020B0503020204020204" pitchFamily="34" charset="-122"/>
              </a:rPr>
              <a:t>有哪些主要内容</a:t>
            </a:r>
            <a:endPar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endParaRPr>
          </a:p>
        </p:txBody>
      </p:sp>
      <p:sp>
        <p:nvSpPr>
          <p:cNvPr id="20" name="TextBox 35">
            <a:extLst>
              <a:ext uri="{FF2B5EF4-FFF2-40B4-BE49-F238E27FC236}">
                <a16:creationId xmlns="" xmlns:a16="http://schemas.microsoft.com/office/drawing/2014/main" id="{2A54D1CF-F521-4EFB-B339-B4BE38102B8C}"/>
              </a:ext>
            </a:extLst>
          </p:cNvPr>
          <p:cNvSpPr txBox="1">
            <a:spLocks noChangeArrowheads="1"/>
          </p:cNvSpPr>
          <p:nvPr/>
        </p:nvSpPr>
        <p:spPr bwMode="auto">
          <a:xfrm>
            <a:off x="1884466" y="3789040"/>
            <a:ext cx="6647974" cy="825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None/>
              <a:defRPr/>
            </a:pPr>
            <a:r>
              <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rPr>
              <a:t>如何推动</a:t>
            </a:r>
            <a:r>
              <a:rPr lang="en-US" altLang="zh-CN" sz="3600" b="1" dirty="0" smtClean="0">
                <a:solidFill>
                  <a:srgbClr val="FF0000"/>
                </a:solidFill>
                <a:latin typeface="微软雅黑" panose="020B0503020204020204" pitchFamily="34" charset="-122"/>
                <a:ea typeface="微软雅黑" panose="020B0503020204020204" pitchFamily="34" charset="-122"/>
                <a:sym typeface="经典粗黑简"/>
              </a:rPr>
              <a:t>《</a:t>
            </a:r>
            <a:r>
              <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rPr>
              <a:t>实施意见</a:t>
            </a:r>
            <a:r>
              <a:rPr lang="en-US" altLang="zh-CN" sz="3600" b="1" dirty="0" smtClean="0">
                <a:solidFill>
                  <a:srgbClr val="FF0000"/>
                </a:solidFill>
                <a:latin typeface="微软雅黑" panose="020B0503020204020204" pitchFamily="34" charset="-122"/>
                <a:ea typeface="微软雅黑" panose="020B0503020204020204" pitchFamily="34" charset="-122"/>
                <a:sym typeface="经典粗黑简"/>
              </a:rPr>
              <a:t>》</a:t>
            </a:r>
            <a:r>
              <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rPr>
              <a:t>贯彻落实</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grpSp>
        <p:nvGrpSpPr>
          <p:cNvPr id="3" name="组合 1"/>
          <p:cNvGrpSpPr>
            <a:grpSpLocks/>
          </p:cNvGrpSpPr>
          <p:nvPr/>
        </p:nvGrpSpPr>
        <p:grpSpPr bwMode="auto">
          <a:xfrm>
            <a:off x="539552" y="188640"/>
            <a:ext cx="8604448" cy="1833510"/>
            <a:chOff x="6003875" y="876840"/>
            <a:chExt cx="8020320" cy="1833320"/>
          </a:xfrm>
        </p:grpSpPr>
        <p:sp>
          <p:nvSpPr>
            <p:cNvPr id="18436" name="矩形 7"/>
            <p:cNvSpPr>
              <a:spLocks noChangeArrowheads="1"/>
            </p:cNvSpPr>
            <p:nvPr/>
          </p:nvSpPr>
          <p:spPr bwMode="auto">
            <a:xfrm>
              <a:off x="8884292" y="876840"/>
              <a:ext cx="5068708" cy="1107360"/>
            </a:xfrm>
            <a:prstGeom prst="rect">
              <a:avLst/>
            </a:prstGeom>
            <a:noFill/>
            <a:ln w="9525">
              <a:noFill/>
              <a:miter lim="800000"/>
              <a:headEnd/>
              <a:tailEnd/>
            </a:ln>
          </p:spPr>
          <p:txBody>
            <a:bodyPr lIns="91420" tIns="45710" rIns="91420" bIns="45710" anchor="ctr">
              <a:spAutoFit/>
            </a:bodyPr>
            <a:lstStyle/>
            <a:p>
              <a:pPr algn="r" eaLnBrk="1" hangingPunct="1">
                <a:buFont typeface="Arial" pitchFamily="34" charset="0"/>
                <a:buNone/>
              </a:pPr>
              <a:r>
                <a:rPr lang="en-US" altLang="zh-CN" sz="6600" dirty="0">
                  <a:solidFill>
                    <a:srgbClr val="B15F6B"/>
                  </a:solidFill>
                  <a:latin typeface="Arial Black" pitchFamily="34" charset="0"/>
                  <a:ea typeface="黑体" pitchFamily="49" charset="-122"/>
                  <a:cs typeface="Aharoni" pitchFamily="2" charset="-79"/>
                  <a:sym typeface="Arial" pitchFamily="34" charset="0"/>
                </a:rPr>
                <a:t>PART 1</a:t>
              </a:r>
              <a:endParaRPr lang="zh-CN" altLang="en-US" sz="6600" dirty="0">
                <a:solidFill>
                  <a:srgbClr val="B15F6B"/>
                </a:solidFill>
                <a:latin typeface="Arial Black" pitchFamily="34" charset="0"/>
                <a:ea typeface="Arial Unicode MS" pitchFamily="34" charset="-122"/>
                <a:cs typeface="Aharoni" pitchFamily="2" charset="-79"/>
                <a:sym typeface="Arial Unicode MS" pitchFamily="34" charset="-122"/>
              </a:endParaRPr>
            </a:p>
          </p:txBody>
        </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6003875" y="1884847"/>
              <a:ext cx="8020320" cy="82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None/>
                <a:defRPr/>
              </a:pPr>
              <a:r>
                <a:rPr lang="zh-CN" altLang="en-US" sz="3600" b="1" dirty="0" smtClean="0">
                  <a:solidFill>
                    <a:srgbClr val="FF0000"/>
                  </a:solidFill>
                  <a:latin typeface="微软雅黑" panose="020B0503020204020204" pitchFamily="34" charset="-122"/>
                  <a:ea typeface="微软雅黑" panose="020B0503020204020204" pitchFamily="34" charset="-122"/>
                </a:rPr>
                <a:t>为什么出台</a:t>
              </a:r>
              <a:r>
                <a:rPr lang="en-US" altLang="zh-CN"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smtClean="0">
                  <a:solidFill>
                    <a:srgbClr val="FF0000"/>
                  </a:solidFill>
                  <a:latin typeface="微软雅黑" panose="020B0503020204020204" pitchFamily="34" charset="-122"/>
                  <a:ea typeface="微软雅黑" panose="020B0503020204020204" pitchFamily="34" charset="-122"/>
                </a:rPr>
                <a:t>实施意见</a:t>
              </a:r>
              <a:r>
                <a:rPr lang="en-US" altLang="zh-CN" sz="3600" b="1" dirty="0" smtClean="0">
                  <a:solidFill>
                    <a:srgbClr val="FF0000"/>
                  </a:solidFill>
                  <a:latin typeface="微软雅黑" panose="020B0503020204020204" pitchFamily="34" charset="-122"/>
                  <a:ea typeface="微软雅黑" panose="020B0503020204020204" pitchFamily="34" charset="-122"/>
                </a:rPr>
                <a:t>》</a:t>
              </a:r>
              <a:endPar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endParaRP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一、为什么出台</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8" name="矩形 7"/>
          <p:cNvSpPr/>
          <p:nvPr/>
        </p:nvSpPr>
        <p:spPr>
          <a:xfrm>
            <a:off x="324544" y="981883"/>
            <a:ext cx="2411760" cy="3877985"/>
          </a:xfrm>
          <a:prstGeom prst="rect">
            <a:avLst/>
          </a:prstGeom>
        </p:spPr>
        <p:txBody>
          <a:bodyPr wrap="square">
            <a:spAutoFit/>
          </a:bodyPr>
          <a:lstStyle/>
          <a:p>
            <a:pPr algn="ctr"/>
            <a:r>
              <a:rPr lang="en-US" altLang="zh-CN" sz="2400" b="1" dirty="0">
                <a:solidFill>
                  <a:srgbClr val="105FE0"/>
                </a:solidFill>
                <a:latin typeface="楷体" pitchFamily="49" charset="-122"/>
                <a:ea typeface="楷体" pitchFamily="49" charset="-122"/>
              </a:rPr>
              <a:t>2019</a:t>
            </a:r>
            <a:r>
              <a:rPr lang="zh-CN" altLang="zh-CN" sz="2400" b="1" dirty="0">
                <a:solidFill>
                  <a:srgbClr val="105FE0"/>
                </a:solidFill>
                <a:latin typeface="楷体" pitchFamily="49" charset="-122"/>
                <a:ea typeface="楷体" pitchFamily="49" charset="-122"/>
              </a:rPr>
              <a:t>年</a:t>
            </a:r>
            <a:r>
              <a:rPr lang="en-US" altLang="zh-CN" sz="2400" b="1" dirty="0">
                <a:solidFill>
                  <a:srgbClr val="105FE0"/>
                </a:solidFill>
                <a:latin typeface="楷体" pitchFamily="49" charset="-122"/>
                <a:ea typeface="楷体" pitchFamily="49" charset="-122"/>
              </a:rPr>
              <a:t>3</a:t>
            </a:r>
            <a:r>
              <a:rPr lang="zh-CN" altLang="zh-CN" sz="2400" b="1" dirty="0" smtClean="0">
                <a:solidFill>
                  <a:srgbClr val="105FE0"/>
                </a:solidFill>
                <a:latin typeface="楷体" pitchFamily="49" charset="-122"/>
                <a:ea typeface="楷体" pitchFamily="49" charset="-122"/>
              </a:rPr>
              <a:t>月</a:t>
            </a:r>
            <a:endParaRPr lang="en-US" altLang="zh-CN" sz="2400" b="1" dirty="0" smtClean="0">
              <a:solidFill>
                <a:srgbClr val="105FE0"/>
              </a:solidFill>
              <a:latin typeface="楷体" pitchFamily="49" charset="-122"/>
              <a:ea typeface="楷体" pitchFamily="49" charset="-122"/>
            </a:endParaRPr>
          </a:p>
          <a:p>
            <a:pPr algn="ctr"/>
            <a:r>
              <a:rPr lang="zh-CN" altLang="en-US" sz="2400" b="1" dirty="0" smtClean="0">
                <a:solidFill>
                  <a:srgbClr val="105FE0"/>
                </a:solidFill>
                <a:latin typeface="楷体" pitchFamily="49" charset="-122"/>
                <a:ea typeface="楷体" pitchFamily="49" charset="-122"/>
              </a:rPr>
              <a:t>全省启动</a:t>
            </a:r>
            <a:endParaRPr lang="en-US" altLang="zh-CN" sz="2400" b="1" dirty="0" smtClean="0">
              <a:solidFill>
                <a:srgbClr val="105FE0"/>
              </a:solidFill>
              <a:latin typeface="楷体" pitchFamily="49" charset="-122"/>
              <a:ea typeface="楷体" pitchFamily="49" charset="-122"/>
            </a:endParaRPr>
          </a:p>
          <a:p>
            <a:r>
              <a:rPr lang="zh-CN" altLang="en-US" dirty="0" smtClean="0"/>
              <a:t>    </a:t>
            </a:r>
            <a:endParaRPr lang="en-US" altLang="zh-CN" dirty="0" smtClean="0"/>
          </a:p>
          <a:p>
            <a:pPr algn="just"/>
            <a:r>
              <a:rPr lang="en-US" altLang="zh-CN" dirty="0"/>
              <a:t> </a:t>
            </a:r>
            <a:r>
              <a:rPr lang="en-US" altLang="zh-CN" dirty="0" smtClean="0"/>
              <a:t>        </a:t>
            </a:r>
            <a:r>
              <a:rPr lang="zh-CN" altLang="en-US" dirty="0" smtClean="0">
                <a:latin typeface="仿宋_GB2312" pitchFamily="49" charset="-122"/>
                <a:ea typeface="仿宋_GB2312" pitchFamily="49" charset="-122"/>
              </a:rPr>
              <a:t>浙江</a:t>
            </a:r>
            <a:r>
              <a:rPr lang="zh-CN" altLang="zh-CN" dirty="0" smtClean="0">
                <a:latin typeface="仿宋_GB2312" pitchFamily="49" charset="-122"/>
                <a:ea typeface="仿宋_GB2312" pitchFamily="49" charset="-122"/>
              </a:rPr>
              <a:t>省</a:t>
            </a:r>
            <a:r>
              <a:rPr lang="zh-CN" altLang="en-US" dirty="0" smtClean="0">
                <a:latin typeface="仿宋_GB2312" pitchFamily="49" charset="-122"/>
                <a:ea typeface="仿宋_GB2312" pitchFamily="49" charset="-122"/>
              </a:rPr>
              <a:t>先后印发</a:t>
            </a:r>
            <a:r>
              <a:rPr lang="zh-CN" altLang="zh-CN" dirty="0" smtClean="0">
                <a:latin typeface="仿宋_GB2312" pitchFamily="49" charset="-122"/>
                <a:ea typeface="仿宋_GB2312" pitchFamily="49" charset="-122"/>
              </a:rPr>
              <a:t>《未来社区建设试点工作方案》</a:t>
            </a:r>
            <a:r>
              <a:rPr lang="zh-CN" altLang="zh-CN" dirty="0">
                <a:latin typeface="仿宋_GB2312" pitchFamily="49" charset="-122"/>
                <a:ea typeface="仿宋_GB2312" pitchFamily="49" charset="-122"/>
              </a:rPr>
              <a:t>（浙政发</a:t>
            </a:r>
            <a:r>
              <a:rPr lang="en-US" altLang="zh-CN" dirty="0">
                <a:latin typeface="仿宋_GB2312" pitchFamily="49" charset="-122"/>
                <a:ea typeface="仿宋_GB2312" pitchFamily="49" charset="-122"/>
              </a:rPr>
              <a:t>[2019]8</a:t>
            </a:r>
            <a:r>
              <a:rPr lang="zh-CN" altLang="zh-CN" dirty="0">
                <a:latin typeface="仿宋_GB2312" pitchFamily="49" charset="-122"/>
                <a:ea typeface="仿宋_GB2312" pitchFamily="49" charset="-122"/>
              </a:rPr>
              <a:t>号</a:t>
            </a:r>
            <a:r>
              <a:rPr lang="zh-CN" altLang="zh-CN" dirty="0" smtClean="0">
                <a:latin typeface="仿宋_GB2312" pitchFamily="49" charset="-122"/>
                <a:ea typeface="仿宋_GB2312" pitchFamily="49" charset="-122"/>
              </a:rPr>
              <a:t>）</a:t>
            </a:r>
            <a:r>
              <a:rPr lang="zh-CN" altLang="en-US" dirty="0" smtClean="0">
                <a:latin typeface="仿宋_GB2312" pitchFamily="49" charset="-122"/>
                <a:ea typeface="仿宋_GB2312" pitchFamily="49" charset="-122"/>
              </a:rPr>
              <a:t>、</a:t>
            </a:r>
            <a:r>
              <a:rPr lang="zh-CN" altLang="zh-CN" dirty="0" smtClean="0">
                <a:latin typeface="仿宋_GB2312" pitchFamily="49" charset="-122"/>
                <a:ea typeface="仿宋_GB2312" pitchFamily="49" charset="-122"/>
              </a:rPr>
              <a:t>《关于开展浙江省未来社区建设试点申报工作的通知》</a:t>
            </a:r>
            <a:r>
              <a:rPr lang="zh-CN" altLang="zh-CN" dirty="0">
                <a:latin typeface="仿宋_GB2312" pitchFamily="49" charset="-122"/>
                <a:ea typeface="仿宋_GB2312" pitchFamily="49" charset="-122"/>
              </a:rPr>
              <a:t>（浙发改基综</a:t>
            </a:r>
            <a:r>
              <a:rPr lang="en-US" altLang="zh-CN" dirty="0">
                <a:latin typeface="仿宋_GB2312" pitchFamily="49" charset="-122"/>
                <a:ea typeface="仿宋_GB2312" pitchFamily="49" charset="-122"/>
              </a:rPr>
              <a:t>[2019]138</a:t>
            </a:r>
            <a:r>
              <a:rPr lang="zh-CN" altLang="zh-CN" dirty="0">
                <a:latin typeface="仿宋_GB2312" pitchFamily="49" charset="-122"/>
                <a:ea typeface="仿宋_GB2312" pitchFamily="49" charset="-122"/>
              </a:rPr>
              <a:t>号</a:t>
            </a:r>
            <a:r>
              <a:rPr lang="zh-CN" altLang="zh-CN" dirty="0" smtClean="0">
                <a:latin typeface="仿宋_GB2312" pitchFamily="49" charset="-122"/>
                <a:ea typeface="仿宋_GB2312" pitchFamily="49" charset="-122"/>
              </a:rPr>
              <a:t>），</a:t>
            </a:r>
            <a:r>
              <a:rPr lang="zh-CN" altLang="en-US" dirty="0" smtClean="0">
                <a:latin typeface="仿宋_GB2312" pitchFamily="49" charset="-122"/>
                <a:ea typeface="仿宋_GB2312" pitchFamily="49" charset="-122"/>
              </a:rPr>
              <a:t>在全省部署开展</a:t>
            </a:r>
            <a:r>
              <a:rPr lang="zh-CN" altLang="zh-CN" dirty="0" smtClean="0">
                <a:latin typeface="仿宋_GB2312" pitchFamily="49" charset="-122"/>
                <a:ea typeface="仿宋_GB2312" pitchFamily="49" charset="-122"/>
              </a:rPr>
              <a:t>未来</a:t>
            </a:r>
            <a:r>
              <a:rPr lang="zh-CN" altLang="zh-CN" dirty="0">
                <a:latin typeface="仿宋_GB2312" pitchFamily="49" charset="-122"/>
                <a:ea typeface="仿宋_GB2312" pitchFamily="49" charset="-122"/>
              </a:rPr>
              <a:t>社区试点建设</a:t>
            </a:r>
            <a:r>
              <a:rPr lang="zh-CN" altLang="zh-CN" dirty="0" smtClean="0">
                <a:latin typeface="仿宋_GB2312" pitchFamily="49" charset="-122"/>
                <a:ea typeface="仿宋_GB2312" pitchFamily="49" charset="-122"/>
              </a:rPr>
              <a:t>工作。</a:t>
            </a:r>
            <a:endParaRPr lang="zh-CN" altLang="en-US" dirty="0">
              <a:latin typeface="仿宋_GB2312" pitchFamily="49" charset="-122"/>
              <a:ea typeface="仿宋_GB2312" pitchFamily="49" charset="-122"/>
            </a:endParaRPr>
          </a:p>
        </p:txBody>
      </p:sp>
      <p:sp>
        <p:nvSpPr>
          <p:cNvPr id="9" name="矩形 8"/>
          <p:cNvSpPr/>
          <p:nvPr/>
        </p:nvSpPr>
        <p:spPr>
          <a:xfrm>
            <a:off x="3419872" y="981883"/>
            <a:ext cx="2448272" cy="3600986"/>
          </a:xfrm>
          <a:prstGeom prst="rect">
            <a:avLst/>
          </a:prstGeom>
        </p:spPr>
        <p:txBody>
          <a:bodyPr wrap="square">
            <a:spAutoFit/>
          </a:bodyPr>
          <a:lstStyle/>
          <a:p>
            <a:pPr algn="ctr"/>
            <a:r>
              <a:rPr lang="en-US" altLang="zh-CN" sz="2400" b="1" dirty="0">
                <a:solidFill>
                  <a:srgbClr val="105FE0"/>
                </a:solidFill>
                <a:latin typeface="楷体" pitchFamily="49" charset="-122"/>
                <a:ea typeface="楷体" pitchFamily="49" charset="-122"/>
              </a:rPr>
              <a:t>2019</a:t>
            </a:r>
            <a:r>
              <a:rPr lang="zh-CN" altLang="zh-CN" sz="2400" b="1" dirty="0">
                <a:solidFill>
                  <a:srgbClr val="105FE0"/>
                </a:solidFill>
                <a:latin typeface="楷体" pitchFamily="49" charset="-122"/>
                <a:ea typeface="楷体" pitchFamily="49" charset="-122"/>
              </a:rPr>
              <a:t>年</a:t>
            </a:r>
            <a:r>
              <a:rPr lang="en-US" altLang="zh-CN" sz="2400" b="1" dirty="0">
                <a:solidFill>
                  <a:srgbClr val="105FE0"/>
                </a:solidFill>
                <a:latin typeface="楷体" pitchFamily="49" charset="-122"/>
                <a:ea typeface="楷体" pitchFamily="49" charset="-122"/>
              </a:rPr>
              <a:t>8</a:t>
            </a:r>
            <a:r>
              <a:rPr lang="zh-CN" altLang="zh-CN" sz="2400" b="1" dirty="0">
                <a:solidFill>
                  <a:srgbClr val="105FE0"/>
                </a:solidFill>
                <a:latin typeface="楷体" pitchFamily="49" charset="-122"/>
                <a:ea typeface="楷体" pitchFamily="49" charset="-122"/>
              </a:rPr>
              <a:t>月</a:t>
            </a:r>
            <a:endParaRPr lang="en-US" altLang="zh-CN" sz="2400" b="1" dirty="0">
              <a:solidFill>
                <a:srgbClr val="105FE0"/>
              </a:solidFill>
              <a:latin typeface="楷体" pitchFamily="49" charset="-122"/>
              <a:ea typeface="楷体" pitchFamily="49" charset="-122"/>
            </a:endParaRPr>
          </a:p>
          <a:p>
            <a:pPr algn="ctr"/>
            <a:r>
              <a:rPr lang="zh-CN" altLang="en-US" sz="2400" b="1" dirty="0">
                <a:solidFill>
                  <a:srgbClr val="105FE0"/>
                </a:solidFill>
                <a:latin typeface="楷体" pitchFamily="49" charset="-122"/>
                <a:ea typeface="楷体" pitchFamily="49" charset="-122"/>
              </a:rPr>
              <a:t>确定项目</a:t>
            </a:r>
            <a:endParaRPr lang="en-US" altLang="zh-CN" sz="2400" b="1" dirty="0">
              <a:solidFill>
                <a:srgbClr val="105FE0"/>
              </a:solidFill>
              <a:latin typeface="楷体" pitchFamily="49" charset="-122"/>
              <a:ea typeface="楷体" pitchFamily="49" charset="-122"/>
            </a:endParaRPr>
          </a:p>
          <a:p>
            <a:endParaRPr lang="en-US" altLang="zh-CN" dirty="0" smtClean="0"/>
          </a:p>
          <a:p>
            <a:pPr algn="just"/>
            <a:r>
              <a:rPr lang="en-US" altLang="zh-CN" dirty="0"/>
              <a:t> </a:t>
            </a:r>
            <a:r>
              <a:rPr lang="en-US" altLang="zh-CN" dirty="0" smtClean="0"/>
              <a:t>        </a:t>
            </a:r>
            <a:r>
              <a:rPr lang="zh-CN" altLang="zh-CN" dirty="0">
                <a:latin typeface="仿宋_GB2312" pitchFamily="49" charset="-122"/>
                <a:ea typeface="仿宋_GB2312" pitchFamily="49" charset="-122"/>
              </a:rPr>
              <a:t>浙江省发改委公布全省首批</a:t>
            </a:r>
            <a:r>
              <a:rPr lang="en-US" altLang="zh-CN" dirty="0">
                <a:latin typeface="仿宋_GB2312" pitchFamily="49" charset="-122"/>
                <a:ea typeface="仿宋_GB2312" pitchFamily="49" charset="-122"/>
              </a:rPr>
              <a:t>24</a:t>
            </a:r>
            <a:r>
              <a:rPr lang="zh-CN" altLang="en-US" dirty="0">
                <a:latin typeface="仿宋_GB2312" pitchFamily="49" charset="-122"/>
                <a:ea typeface="仿宋_GB2312" pitchFamily="49" charset="-122"/>
              </a:rPr>
              <a:t>个</a:t>
            </a:r>
            <a:r>
              <a:rPr lang="zh-CN" altLang="zh-CN" dirty="0">
                <a:latin typeface="仿宋_GB2312" pitchFamily="49" charset="-122"/>
                <a:ea typeface="仿宋_GB2312" pitchFamily="49" charset="-122"/>
              </a:rPr>
              <a:t>未来社区试点创建项目</a:t>
            </a:r>
            <a:r>
              <a:rPr lang="zh-CN" altLang="en-US" dirty="0">
                <a:latin typeface="仿宋_GB2312" pitchFamily="49" charset="-122"/>
                <a:ea typeface="仿宋_GB2312" pitchFamily="49" charset="-122"/>
              </a:rPr>
              <a:t>，要求</a:t>
            </a:r>
            <a:r>
              <a:rPr lang="en-US" altLang="zh-CN" dirty="0">
                <a:latin typeface="仿宋_GB2312" pitchFamily="49" charset="-122"/>
                <a:ea typeface="仿宋_GB2312" pitchFamily="49" charset="-122"/>
              </a:rPr>
              <a:t>2019</a:t>
            </a:r>
            <a:r>
              <a:rPr lang="zh-CN" altLang="en-US" dirty="0">
                <a:latin typeface="仿宋_GB2312" pitchFamily="49" charset="-122"/>
                <a:ea typeface="仿宋_GB2312" pitchFamily="49" charset="-122"/>
              </a:rPr>
              <a:t>年底前全部启动建设。</a:t>
            </a:r>
            <a:r>
              <a:rPr lang="zh-CN" altLang="zh-CN" dirty="0">
                <a:latin typeface="仿宋_GB2312" pitchFamily="49" charset="-122"/>
                <a:ea typeface="仿宋_GB2312" pitchFamily="49" charset="-122"/>
              </a:rPr>
              <a:t>其中，</a:t>
            </a:r>
            <a:r>
              <a:rPr lang="zh-CN" altLang="en-US" dirty="0">
                <a:latin typeface="仿宋_GB2312" pitchFamily="49" charset="-122"/>
                <a:ea typeface="仿宋_GB2312" pitchFamily="49" charset="-122"/>
              </a:rPr>
              <a:t>我</a:t>
            </a:r>
            <a:r>
              <a:rPr lang="zh-CN" altLang="zh-CN" dirty="0" smtClean="0">
                <a:latin typeface="仿宋_GB2312" pitchFamily="49" charset="-122"/>
                <a:ea typeface="仿宋_GB2312" pitchFamily="49" charset="-122"/>
              </a:rPr>
              <a:t>市</a:t>
            </a:r>
            <a:r>
              <a:rPr lang="zh-CN" altLang="en-US" dirty="0" smtClean="0">
                <a:latin typeface="仿宋_GB2312" pitchFamily="49" charset="-122"/>
                <a:ea typeface="仿宋_GB2312" pitchFamily="49" charset="-122"/>
              </a:rPr>
              <a:t>开发区山嘴头</a:t>
            </a:r>
            <a:r>
              <a:rPr lang="zh-CN" altLang="zh-CN" dirty="0" smtClean="0">
                <a:latin typeface="仿宋_GB2312" pitchFamily="49" charset="-122"/>
                <a:ea typeface="仿宋_GB2312" pitchFamily="49" charset="-122"/>
              </a:rPr>
              <a:t>社区、</a:t>
            </a:r>
            <a:r>
              <a:rPr lang="zh-CN" altLang="en-US" dirty="0" smtClean="0">
                <a:latin typeface="仿宋_GB2312" pitchFamily="49" charset="-122"/>
                <a:ea typeface="仿宋_GB2312" pitchFamily="49" charset="-122"/>
              </a:rPr>
              <a:t>义乌下车门</a:t>
            </a:r>
            <a:r>
              <a:rPr lang="zh-CN" altLang="zh-CN" dirty="0" smtClean="0">
                <a:latin typeface="仿宋_GB2312" pitchFamily="49" charset="-122"/>
                <a:ea typeface="仿宋_GB2312" pitchFamily="49" charset="-122"/>
              </a:rPr>
              <a:t>社区、</a:t>
            </a:r>
            <a:r>
              <a:rPr lang="zh-CN" altLang="en-US" dirty="0" smtClean="0">
                <a:latin typeface="仿宋_GB2312" pitchFamily="49" charset="-122"/>
                <a:ea typeface="仿宋_GB2312" pitchFamily="49" charset="-122"/>
              </a:rPr>
              <a:t>永康田川</a:t>
            </a:r>
            <a:r>
              <a:rPr lang="zh-CN" altLang="zh-CN" dirty="0" smtClean="0">
                <a:latin typeface="仿宋_GB2312" pitchFamily="49" charset="-122"/>
                <a:ea typeface="仿宋_GB2312" pitchFamily="49" charset="-122"/>
              </a:rPr>
              <a:t>社区等</a:t>
            </a:r>
            <a:r>
              <a:rPr lang="en-US" altLang="zh-CN" dirty="0" smtClean="0">
                <a:latin typeface="仿宋_GB2312" pitchFamily="49" charset="-122"/>
                <a:ea typeface="仿宋_GB2312" pitchFamily="49" charset="-122"/>
              </a:rPr>
              <a:t>3</a:t>
            </a:r>
            <a:r>
              <a:rPr lang="zh-CN" altLang="en-US" dirty="0" smtClean="0">
                <a:latin typeface="仿宋_GB2312" pitchFamily="49" charset="-122"/>
                <a:ea typeface="仿宋_GB2312" pitchFamily="49" charset="-122"/>
              </a:rPr>
              <a:t>个</a:t>
            </a:r>
            <a:r>
              <a:rPr lang="zh-CN" altLang="zh-CN" dirty="0">
                <a:latin typeface="仿宋_GB2312" pitchFamily="49" charset="-122"/>
                <a:ea typeface="仿宋_GB2312" pitchFamily="49" charset="-122"/>
              </a:rPr>
              <a:t>项目</a:t>
            </a:r>
            <a:r>
              <a:rPr lang="zh-CN" altLang="en-US" dirty="0">
                <a:latin typeface="仿宋_GB2312" pitchFamily="49" charset="-122"/>
                <a:ea typeface="仿宋_GB2312" pitchFamily="49" charset="-122"/>
              </a:rPr>
              <a:t>入选。</a:t>
            </a:r>
          </a:p>
        </p:txBody>
      </p:sp>
      <p:sp>
        <p:nvSpPr>
          <p:cNvPr id="11" name="矩形 10"/>
          <p:cNvSpPr/>
          <p:nvPr/>
        </p:nvSpPr>
        <p:spPr>
          <a:xfrm>
            <a:off x="6408712" y="981883"/>
            <a:ext cx="2411760" cy="3323987"/>
          </a:xfrm>
          <a:prstGeom prst="rect">
            <a:avLst/>
          </a:prstGeom>
        </p:spPr>
        <p:txBody>
          <a:bodyPr wrap="square">
            <a:spAutoFit/>
          </a:bodyPr>
          <a:lstStyle/>
          <a:p>
            <a:pPr algn="ctr"/>
            <a:r>
              <a:rPr lang="en-US" altLang="zh-CN" sz="2400" b="1" dirty="0">
                <a:solidFill>
                  <a:srgbClr val="105FE0"/>
                </a:solidFill>
                <a:latin typeface="楷体" pitchFamily="49" charset="-122"/>
                <a:ea typeface="楷体" pitchFamily="49" charset="-122"/>
              </a:rPr>
              <a:t>2019</a:t>
            </a:r>
            <a:r>
              <a:rPr lang="zh-CN" altLang="zh-CN" sz="2400" b="1" dirty="0">
                <a:solidFill>
                  <a:srgbClr val="105FE0"/>
                </a:solidFill>
                <a:latin typeface="楷体" pitchFamily="49" charset="-122"/>
                <a:ea typeface="楷体" pitchFamily="49" charset="-122"/>
              </a:rPr>
              <a:t>年</a:t>
            </a:r>
            <a:r>
              <a:rPr lang="en-US" altLang="zh-CN" sz="2400" b="1" dirty="0">
                <a:solidFill>
                  <a:srgbClr val="105FE0"/>
                </a:solidFill>
                <a:latin typeface="楷体" pitchFamily="49" charset="-122"/>
                <a:ea typeface="楷体" pitchFamily="49" charset="-122"/>
              </a:rPr>
              <a:t>11</a:t>
            </a:r>
            <a:r>
              <a:rPr lang="zh-CN" altLang="zh-CN" sz="2400" b="1" dirty="0">
                <a:solidFill>
                  <a:srgbClr val="105FE0"/>
                </a:solidFill>
                <a:latin typeface="楷体" pitchFamily="49" charset="-122"/>
                <a:ea typeface="楷体" pitchFamily="49" charset="-122"/>
              </a:rPr>
              <a:t>月</a:t>
            </a:r>
            <a:endParaRPr lang="en-US" altLang="zh-CN" sz="2400" b="1" dirty="0">
              <a:solidFill>
                <a:srgbClr val="105FE0"/>
              </a:solidFill>
              <a:latin typeface="楷体" pitchFamily="49" charset="-122"/>
              <a:ea typeface="楷体" pitchFamily="49" charset="-122"/>
            </a:endParaRPr>
          </a:p>
          <a:p>
            <a:pPr algn="ctr"/>
            <a:r>
              <a:rPr lang="zh-CN" altLang="en-US" sz="2400" b="1" dirty="0">
                <a:solidFill>
                  <a:srgbClr val="105FE0"/>
                </a:solidFill>
                <a:latin typeface="楷体" pitchFamily="49" charset="-122"/>
                <a:ea typeface="楷体" pitchFamily="49" charset="-122"/>
              </a:rPr>
              <a:t>出台政策</a:t>
            </a:r>
            <a:endParaRPr lang="en-US" altLang="zh-CN" sz="2400" b="1" dirty="0">
              <a:solidFill>
                <a:srgbClr val="105FE0"/>
              </a:solidFill>
              <a:latin typeface="楷体" pitchFamily="49" charset="-122"/>
              <a:ea typeface="楷体" pitchFamily="49" charset="-122"/>
            </a:endParaRPr>
          </a:p>
          <a:p>
            <a:endParaRPr lang="en-US" altLang="zh-CN" dirty="0" smtClean="0"/>
          </a:p>
          <a:p>
            <a:pPr algn="just"/>
            <a:r>
              <a:rPr lang="en-US" altLang="zh-CN" dirty="0"/>
              <a:t> </a:t>
            </a:r>
            <a:r>
              <a:rPr lang="en-US" altLang="zh-CN" dirty="0" smtClean="0"/>
              <a:t>       </a:t>
            </a:r>
            <a:r>
              <a:rPr lang="en-US" altLang="zh-CN" b="1" dirty="0" smtClean="0"/>
              <a:t> </a:t>
            </a:r>
            <a:r>
              <a:rPr lang="zh-CN" altLang="zh-CN" dirty="0">
                <a:latin typeface="仿宋_GB2312" pitchFamily="49" charset="-122"/>
                <a:ea typeface="仿宋_GB2312" pitchFamily="49" charset="-122"/>
              </a:rPr>
              <a:t>浙江省人民政府办公厅</a:t>
            </a:r>
            <a:r>
              <a:rPr lang="zh-CN" altLang="en-US" dirty="0">
                <a:latin typeface="仿宋_GB2312" pitchFamily="49" charset="-122"/>
                <a:ea typeface="仿宋_GB2312" pitchFamily="49" charset="-122"/>
              </a:rPr>
              <a:t>印发</a:t>
            </a:r>
            <a:r>
              <a:rPr lang="zh-CN" altLang="zh-CN" dirty="0">
                <a:latin typeface="仿宋_GB2312" pitchFamily="49" charset="-122"/>
                <a:ea typeface="仿宋_GB2312" pitchFamily="49" charset="-122"/>
              </a:rPr>
              <a:t>《关于高质量加快推进未来社区建设试点工作的意见》（浙政办发</a:t>
            </a:r>
            <a:r>
              <a:rPr lang="en-US" altLang="zh-CN" dirty="0">
                <a:latin typeface="仿宋_GB2312" pitchFamily="49" charset="-122"/>
                <a:ea typeface="仿宋_GB2312" pitchFamily="49" charset="-122"/>
              </a:rPr>
              <a:t>[2019]60</a:t>
            </a:r>
            <a:r>
              <a:rPr lang="zh-CN" altLang="zh-CN" dirty="0">
                <a:latin typeface="仿宋_GB2312" pitchFamily="49" charset="-122"/>
                <a:ea typeface="仿宋_GB2312" pitchFamily="49" charset="-122"/>
              </a:rPr>
              <a:t>号）</a:t>
            </a:r>
            <a:r>
              <a:rPr lang="zh-CN" altLang="en-US" dirty="0">
                <a:latin typeface="仿宋_GB2312" pitchFamily="49" charset="-122"/>
                <a:ea typeface="仿宋_GB2312" pitchFamily="49" charset="-122"/>
              </a:rPr>
              <a:t>，提出未来社区试点建设有关政策要求。</a:t>
            </a:r>
          </a:p>
        </p:txBody>
      </p:sp>
      <p:sp>
        <p:nvSpPr>
          <p:cNvPr id="12" name="矩形 11"/>
          <p:cNvSpPr/>
          <p:nvPr/>
        </p:nvSpPr>
        <p:spPr>
          <a:xfrm>
            <a:off x="755576" y="5530006"/>
            <a:ext cx="7992888" cy="1092607"/>
          </a:xfrm>
          <a:prstGeom prst="rect">
            <a:avLst/>
          </a:prstGeom>
        </p:spPr>
        <p:txBody>
          <a:bodyPr wrap="square">
            <a:spAutoFit/>
          </a:bodyPr>
          <a:lstStyle/>
          <a:p>
            <a:pPr>
              <a:lnSpc>
                <a:spcPts val="2600"/>
              </a:lnSpc>
            </a:pPr>
            <a:r>
              <a:rPr lang="en-US" altLang="zh-CN" sz="2000" b="1" dirty="0">
                <a:solidFill>
                  <a:srgbClr val="FF0000"/>
                </a:solidFill>
                <a:latin typeface="黑体" pitchFamily="49" charset="-122"/>
                <a:ea typeface="黑体" pitchFamily="49" charset="-122"/>
              </a:rPr>
              <a:t>    </a:t>
            </a:r>
            <a:r>
              <a:rPr lang="zh-CN" altLang="en-US" sz="2000" b="1" dirty="0" smtClean="0">
                <a:solidFill>
                  <a:srgbClr val="FF0000"/>
                </a:solidFill>
                <a:latin typeface="黑体" pitchFamily="49" charset="-122"/>
                <a:ea typeface="黑体" pitchFamily="49" charset="-122"/>
              </a:rPr>
              <a:t>因此</a:t>
            </a:r>
            <a:r>
              <a:rPr lang="zh-CN" altLang="en-US" sz="2000" b="1" dirty="0">
                <a:solidFill>
                  <a:srgbClr val="FF0000"/>
                </a:solidFill>
                <a:latin typeface="黑体" pitchFamily="49" charset="-122"/>
                <a:ea typeface="黑体" pitchFamily="49" charset="-122"/>
              </a:rPr>
              <a:t>，</a:t>
            </a:r>
            <a:r>
              <a:rPr lang="zh-CN" altLang="zh-CN" sz="2000" b="1" dirty="0">
                <a:solidFill>
                  <a:srgbClr val="FF0000"/>
                </a:solidFill>
                <a:latin typeface="黑体" pitchFamily="49" charset="-122"/>
                <a:ea typeface="黑体" pitchFamily="49" charset="-122"/>
              </a:rPr>
              <a:t>为</a:t>
            </a:r>
            <a:r>
              <a:rPr lang="zh-CN" altLang="en-US" sz="2000" b="1" dirty="0">
                <a:solidFill>
                  <a:srgbClr val="FF0000"/>
                </a:solidFill>
                <a:latin typeface="黑体" pitchFamily="49" charset="-122"/>
                <a:ea typeface="黑体" pitchFamily="49" charset="-122"/>
              </a:rPr>
              <a:t>了</a:t>
            </a:r>
            <a:r>
              <a:rPr lang="zh-CN" altLang="zh-CN" sz="2000" b="1" dirty="0" smtClean="0">
                <a:solidFill>
                  <a:srgbClr val="FF0000"/>
                </a:solidFill>
                <a:latin typeface="黑体" pitchFamily="49" charset="-122"/>
                <a:ea typeface="黑体" pitchFamily="49" charset="-122"/>
              </a:rPr>
              <a:t>贯彻</a:t>
            </a:r>
            <a:r>
              <a:rPr lang="zh-CN" altLang="zh-CN" sz="2000" b="1" dirty="0">
                <a:solidFill>
                  <a:srgbClr val="FF0000"/>
                </a:solidFill>
                <a:latin typeface="黑体" pitchFamily="49" charset="-122"/>
                <a:ea typeface="黑体" pitchFamily="49" charset="-122"/>
              </a:rPr>
              <a:t>落实省委、省政府推进未来社区建设的决策</a:t>
            </a:r>
            <a:r>
              <a:rPr lang="zh-CN" altLang="zh-CN" sz="2000" b="1" dirty="0" smtClean="0">
                <a:solidFill>
                  <a:srgbClr val="FF0000"/>
                </a:solidFill>
                <a:latin typeface="黑体" pitchFamily="49" charset="-122"/>
                <a:ea typeface="黑体" pitchFamily="49" charset="-122"/>
              </a:rPr>
              <a:t>部署</a:t>
            </a:r>
            <a:r>
              <a:rPr lang="zh-CN" altLang="en-US" sz="2000" b="1" dirty="0" smtClean="0">
                <a:solidFill>
                  <a:srgbClr val="FF0000"/>
                </a:solidFill>
                <a:latin typeface="黑体" pitchFamily="49" charset="-122"/>
                <a:ea typeface="黑体" pitchFamily="49" charset="-122"/>
              </a:rPr>
              <a:t>和文件精神</a:t>
            </a:r>
            <a:r>
              <a:rPr lang="zh-CN" altLang="zh-CN" sz="2000" b="1" dirty="0" smtClean="0">
                <a:solidFill>
                  <a:srgbClr val="FF0000"/>
                </a:solidFill>
                <a:latin typeface="黑体" pitchFamily="49" charset="-122"/>
                <a:ea typeface="黑体" pitchFamily="49" charset="-122"/>
              </a:rPr>
              <a:t>，</a:t>
            </a:r>
            <a:r>
              <a:rPr lang="zh-CN" altLang="zh-CN" sz="2000" b="1" dirty="0">
                <a:solidFill>
                  <a:srgbClr val="FF0000"/>
                </a:solidFill>
                <a:latin typeface="黑体" pitchFamily="49" charset="-122"/>
                <a:ea typeface="黑体" pitchFamily="49" charset="-122"/>
              </a:rPr>
              <a:t>高质量</a:t>
            </a:r>
            <a:r>
              <a:rPr lang="zh-CN" altLang="zh-CN" sz="2000" b="1" dirty="0" smtClean="0">
                <a:solidFill>
                  <a:srgbClr val="FF0000"/>
                </a:solidFill>
                <a:latin typeface="黑体" pitchFamily="49" charset="-122"/>
                <a:ea typeface="黑体" pitchFamily="49" charset="-122"/>
              </a:rPr>
              <a:t>推进</a:t>
            </a:r>
            <a:r>
              <a:rPr lang="zh-CN" altLang="en-US" sz="2000" b="1" dirty="0" smtClean="0">
                <a:solidFill>
                  <a:srgbClr val="FF0000"/>
                </a:solidFill>
                <a:latin typeface="黑体" pitchFamily="49" charset="-122"/>
                <a:ea typeface="黑体" pitchFamily="49" charset="-122"/>
              </a:rPr>
              <a:t>我</a:t>
            </a:r>
            <a:r>
              <a:rPr lang="zh-CN" altLang="zh-CN" sz="2000" b="1" dirty="0" smtClean="0">
                <a:solidFill>
                  <a:srgbClr val="FF0000"/>
                </a:solidFill>
                <a:latin typeface="黑体" pitchFamily="49" charset="-122"/>
                <a:ea typeface="黑体" pitchFamily="49" charset="-122"/>
              </a:rPr>
              <a:t>市</a:t>
            </a:r>
            <a:r>
              <a:rPr lang="zh-CN" altLang="zh-CN" sz="2000" b="1" dirty="0">
                <a:solidFill>
                  <a:srgbClr val="FF0000"/>
                </a:solidFill>
                <a:latin typeface="黑体" pitchFamily="49" charset="-122"/>
                <a:ea typeface="黑体" pitchFamily="49" charset="-122"/>
              </a:rPr>
              <a:t>未来社区</a:t>
            </a:r>
            <a:r>
              <a:rPr lang="zh-CN" altLang="zh-CN" sz="2000" b="1" dirty="0" smtClean="0">
                <a:solidFill>
                  <a:srgbClr val="FF0000"/>
                </a:solidFill>
                <a:latin typeface="黑体" pitchFamily="49" charset="-122"/>
                <a:ea typeface="黑体" pitchFamily="49" charset="-122"/>
              </a:rPr>
              <a:t>试点建设，</a:t>
            </a:r>
            <a:r>
              <a:rPr lang="zh-CN" altLang="en-US" sz="2000" b="1" dirty="0" smtClean="0">
                <a:solidFill>
                  <a:srgbClr val="FF0000"/>
                </a:solidFill>
                <a:latin typeface="黑体" pitchFamily="49" charset="-122"/>
                <a:ea typeface="黑体" pitchFamily="49" charset="-122"/>
              </a:rPr>
              <a:t>需要出台地方性配套政策措施，统筹全市试点工作开展，将省试点政策细化落地。</a:t>
            </a:r>
            <a:endParaRPr lang="zh-CN" altLang="en-US" sz="2000" b="1" dirty="0">
              <a:solidFill>
                <a:srgbClr val="FF0000"/>
              </a:solidFill>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grpSp>
        <p:nvGrpSpPr>
          <p:cNvPr id="3" name="组合 1"/>
          <p:cNvGrpSpPr>
            <a:grpSpLocks/>
          </p:cNvGrpSpPr>
          <p:nvPr/>
        </p:nvGrpSpPr>
        <p:grpSpPr bwMode="auto">
          <a:xfrm>
            <a:off x="539552" y="188640"/>
            <a:ext cx="8604448" cy="1833510"/>
            <a:chOff x="6003875" y="876840"/>
            <a:chExt cx="8020320" cy="1833320"/>
          </a:xfrm>
        </p:grpSpPr>
        <p:sp>
          <p:nvSpPr>
            <p:cNvPr id="18436" name="矩形 7"/>
            <p:cNvSpPr>
              <a:spLocks noChangeArrowheads="1"/>
            </p:cNvSpPr>
            <p:nvPr/>
          </p:nvSpPr>
          <p:spPr bwMode="auto">
            <a:xfrm>
              <a:off x="8884292" y="876840"/>
              <a:ext cx="5068708" cy="1107360"/>
            </a:xfrm>
            <a:prstGeom prst="rect">
              <a:avLst/>
            </a:prstGeom>
            <a:noFill/>
            <a:ln w="9525">
              <a:noFill/>
              <a:miter lim="800000"/>
              <a:headEnd/>
              <a:tailEnd/>
            </a:ln>
          </p:spPr>
          <p:txBody>
            <a:bodyPr lIns="91420" tIns="45710" rIns="91420" bIns="45710" anchor="ctr">
              <a:spAutoFit/>
            </a:bodyPr>
            <a:lstStyle/>
            <a:p>
              <a:pPr algn="r" eaLnBrk="1" hangingPunct="1">
                <a:buFont typeface="Arial" pitchFamily="34" charset="0"/>
                <a:buNone/>
              </a:pPr>
              <a:r>
                <a:rPr lang="en-US" altLang="zh-CN" sz="6600" dirty="0">
                  <a:solidFill>
                    <a:srgbClr val="B15F6B"/>
                  </a:solidFill>
                  <a:latin typeface="Arial Black" pitchFamily="34" charset="0"/>
                  <a:ea typeface="黑体" pitchFamily="49" charset="-122"/>
                  <a:cs typeface="Aharoni" pitchFamily="2" charset="-79"/>
                  <a:sym typeface="Arial" pitchFamily="34" charset="0"/>
                </a:rPr>
                <a:t>PART </a:t>
              </a:r>
              <a:r>
                <a:rPr lang="en-US" altLang="zh-CN" sz="6600" dirty="0" smtClean="0">
                  <a:solidFill>
                    <a:srgbClr val="B15F6B"/>
                  </a:solidFill>
                  <a:latin typeface="Arial Black" pitchFamily="34" charset="0"/>
                  <a:ea typeface="黑体" pitchFamily="49" charset="-122"/>
                  <a:cs typeface="Aharoni" pitchFamily="2" charset="-79"/>
                  <a:sym typeface="Arial" pitchFamily="34" charset="0"/>
                </a:rPr>
                <a:t>2</a:t>
              </a:r>
              <a:endParaRPr lang="zh-CN" altLang="en-US" sz="6600" dirty="0">
                <a:solidFill>
                  <a:srgbClr val="B15F6B"/>
                </a:solidFill>
                <a:latin typeface="Arial Black" pitchFamily="34" charset="0"/>
                <a:ea typeface="Arial Unicode MS" pitchFamily="34" charset="-122"/>
                <a:cs typeface="Aharoni" pitchFamily="2" charset="-79"/>
                <a:sym typeface="Arial Unicode MS" pitchFamily="34" charset="-122"/>
              </a:endParaRPr>
            </a:p>
          </p:txBody>
        </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6003875" y="1884847"/>
              <a:ext cx="8020320" cy="82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None/>
                <a:defRPr/>
              </a:pPr>
              <a:r>
                <a:rPr lang="en-US" altLang="zh-CN"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smtClean="0">
                  <a:solidFill>
                    <a:srgbClr val="FF0000"/>
                  </a:solidFill>
                  <a:latin typeface="微软雅黑" panose="020B0503020204020204" pitchFamily="34" charset="-122"/>
                  <a:ea typeface="微软雅黑" panose="020B0503020204020204" pitchFamily="34" charset="-122"/>
                </a:rPr>
                <a:t>实施意见</a:t>
              </a:r>
              <a:r>
                <a:rPr lang="en-US" altLang="zh-CN"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smtClean="0">
                  <a:solidFill>
                    <a:srgbClr val="FF0000"/>
                  </a:solidFill>
                  <a:latin typeface="微软雅黑" panose="020B0503020204020204" pitchFamily="34" charset="-122"/>
                  <a:ea typeface="微软雅黑" panose="020B0503020204020204" pitchFamily="34" charset="-122"/>
                </a:rPr>
                <a:t>有哪些主要内容</a:t>
              </a:r>
              <a:endParaRPr lang="zh-CN" altLang="en-US" sz="3600" b="1" dirty="0" smtClean="0">
                <a:solidFill>
                  <a:srgbClr val="FF0000"/>
                </a:solidFill>
                <a:latin typeface="微软雅黑" panose="020B0503020204020204" pitchFamily="34" charset="-122"/>
                <a:ea typeface="微软雅黑" panose="020B0503020204020204" pitchFamily="34" charset="-122"/>
                <a:sym typeface="经典粗黑简"/>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1628800"/>
            <a:ext cx="2444900" cy="584775"/>
          </a:xfrm>
          <a:prstGeom prst="rect">
            <a:avLst/>
          </a:prstGeom>
        </p:spPr>
        <p:txBody>
          <a:bodyPr wrap="none">
            <a:spAutoFit/>
          </a:bodyPr>
          <a:lstStyle/>
          <a:p>
            <a:r>
              <a:rPr lang="zh-CN" altLang="zh-CN" sz="3200" b="1" dirty="0">
                <a:solidFill>
                  <a:srgbClr val="FF0000"/>
                </a:solidFill>
                <a:latin typeface="楷体" pitchFamily="49" charset="-122"/>
                <a:ea typeface="楷体" pitchFamily="49" charset="-122"/>
              </a:rPr>
              <a:t>共分</a:t>
            </a:r>
            <a:r>
              <a:rPr lang="en-US" altLang="zh-CN" sz="3200" b="1" dirty="0">
                <a:solidFill>
                  <a:srgbClr val="FF0000"/>
                </a:solidFill>
                <a:latin typeface="楷体" pitchFamily="49" charset="-122"/>
                <a:ea typeface="楷体" pitchFamily="49" charset="-122"/>
              </a:rPr>
              <a:t>4</a:t>
            </a:r>
            <a:r>
              <a:rPr lang="zh-CN" altLang="zh-CN" sz="3200" b="1" dirty="0">
                <a:solidFill>
                  <a:srgbClr val="FF0000"/>
                </a:solidFill>
                <a:latin typeface="楷体" pitchFamily="49" charset="-122"/>
                <a:ea typeface="楷体" pitchFamily="49" charset="-122"/>
              </a:rPr>
              <a:t>个章节</a:t>
            </a:r>
            <a:endParaRPr lang="zh-CN" altLang="en-US" sz="3200" b="1" dirty="0">
              <a:solidFill>
                <a:srgbClr val="FF0000"/>
              </a:solidFill>
              <a:latin typeface="楷体" pitchFamily="49" charset="-122"/>
              <a:ea typeface="楷体" pitchFamily="49" charset="-122"/>
            </a:endParaRPr>
          </a:p>
        </p:txBody>
      </p:sp>
      <p:sp>
        <p:nvSpPr>
          <p:cNvPr id="2049" name="Rectangle 1"/>
          <p:cNvSpPr>
            <a:spLocks noChangeArrowheads="1"/>
          </p:cNvSpPr>
          <p:nvPr/>
        </p:nvSpPr>
        <p:spPr bwMode="auto">
          <a:xfrm>
            <a:off x="251520" y="2754794"/>
            <a:ext cx="871296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2275" defTabSz="914400" rtl="0" eaLnBrk="1" fontAlgn="base" latinLnBrk="0" hangingPunct="1">
              <a:lnSpc>
                <a:spcPct val="100000"/>
              </a:lnSpc>
              <a:spcBef>
                <a:spcPct val="0"/>
              </a:spcBef>
              <a:spcAft>
                <a:spcPct val="0"/>
              </a:spcAft>
              <a:buClrTx/>
              <a:buSzTx/>
              <a:buFontTx/>
              <a:buNone/>
              <a:tabLst/>
            </a:pPr>
            <a:r>
              <a:rPr kumimoji="0" 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rPr>
              <a:t>（一）总体要求</a:t>
            </a:r>
            <a:r>
              <a:rPr kumimoji="0" lang="en-US" alt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rPr>
              <a:t>  </a:t>
            </a:r>
            <a:r>
              <a:rPr kumimoji="0" 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rPr>
              <a:t>（二）创建程序</a:t>
            </a:r>
            <a:endParaRPr kumimoji="0" lang="en-US" alt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endParaRPr>
          </a:p>
          <a:p>
            <a:pPr marL="0" marR="0" lvl="0" indent="422275" defTabSz="914400" rtl="0" eaLnBrk="1" fontAlgn="base" latinLnBrk="0" hangingPunct="1">
              <a:lnSpc>
                <a:spcPct val="100000"/>
              </a:lnSpc>
              <a:spcBef>
                <a:spcPct val="0"/>
              </a:spcBef>
              <a:spcAft>
                <a:spcPct val="0"/>
              </a:spcAft>
              <a:buClrTx/>
              <a:buSzTx/>
              <a:buFontTx/>
              <a:buNone/>
              <a:tabLst/>
            </a:pPr>
            <a:endParaRPr kumimoji="0" lang="zh-CN" sz="3600" b="1" i="0" u="none" strike="noStrike" cap="none" normalizeH="0" baseline="0" dirty="0" smtClean="0">
              <a:ln>
                <a:noFill/>
              </a:ln>
              <a:solidFill>
                <a:srgbClr val="105FE0"/>
              </a:solidFill>
              <a:effectLst/>
              <a:latin typeface="Arial" pitchFamily="34" charset="0"/>
              <a:ea typeface="宋体" pitchFamily="2" charset="-122"/>
              <a:cs typeface="宋体" pitchFamily="2" charset="-122"/>
            </a:endParaRPr>
          </a:p>
          <a:p>
            <a:pPr marL="0" marR="0" lvl="0" indent="422275" defTabSz="914400" rtl="0" eaLnBrk="0" fontAlgn="base" latinLnBrk="0" hangingPunct="0">
              <a:lnSpc>
                <a:spcPct val="100000"/>
              </a:lnSpc>
              <a:spcBef>
                <a:spcPct val="0"/>
              </a:spcBef>
              <a:spcAft>
                <a:spcPct val="0"/>
              </a:spcAft>
              <a:buClrTx/>
              <a:buSzTx/>
              <a:buFontTx/>
              <a:buNone/>
              <a:tabLst/>
            </a:pPr>
            <a:r>
              <a:rPr kumimoji="0" 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rPr>
              <a:t>（三）政策支持</a:t>
            </a:r>
            <a:r>
              <a:rPr kumimoji="0" lang="en-US" alt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rPr>
              <a:t>  </a:t>
            </a:r>
            <a:r>
              <a:rPr kumimoji="0" lang="zh-CN" sz="3600" b="1" i="0" u="none" strike="noStrike" cap="none" normalizeH="0" baseline="0" dirty="0" smtClean="0">
                <a:ln>
                  <a:noFill/>
                </a:ln>
                <a:solidFill>
                  <a:srgbClr val="105FE0"/>
                </a:solidFill>
                <a:effectLst/>
                <a:latin typeface="黑体" pitchFamily="49" charset="-122"/>
                <a:ea typeface="黑体" pitchFamily="49" charset="-122"/>
                <a:cs typeface="Times New Roman" pitchFamily="18" charset="0"/>
              </a:rPr>
              <a:t>（四）保障措施</a:t>
            </a:r>
            <a:endParaRPr kumimoji="0" lang="zh-CN" sz="3600" b="1" i="0" u="none" strike="noStrike" cap="none" normalizeH="0" baseline="0" dirty="0" smtClean="0">
              <a:ln>
                <a:noFill/>
              </a:ln>
              <a:solidFill>
                <a:srgbClr val="105FE0"/>
              </a:solidFill>
              <a:effectLst/>
              <a:latin typeface="Arial" pitchFamily="34" charset="0"/>
              <a:ea typeface="宋体" pitchFamily="2" charset="-122"/>
              <a:cs typeface="宋体" pitchFamily="2"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836712"/>
            <a:ext cx="3252814" cy="523220"/>
          </a:xfrm>
          <a:prstGeom prst="rect">
            <a:avLst/>
          </a:prstGeom>
        </p:spPr>
        <p:txBody>
          <a:bodyPr wrap="none">
            <a:spAutoFit/>
          </a:bodyPr>
          <a:lstStyle/>
          <a:p>
            <a:r>
              <a:rPr lang="zh-CN" altLang="en-US" sz="2800" b="1" dirty="0">
                <a:solidFill>
                  <a:srgbClr val="105FE0"/>
                </a:solidFill>
                <a:latin typeface="黑体" pitchFamily="49" charset="-122"/>
                <a:ea typeface="黑体" pitchFamily="49" charset="-122"/>
              </a:rPr>
              <a:t>第一</a:t>
            </a:r>
            <a:r>
              <a:rPr lang="zh-CN" altLang="zh-CN" sz="2800" b="1" dirty="0" smtClean="0">
                <a:solidFill>
                  <a:srgbClr val="105FE0"/>
                </a:solidFill>
                <a:latin typeface="黑体" pitchFamily="49" charset="-122"/>
                <a:ea typeface="黑体" pitchFamily="49" charset="-122"/>
              </a:rPr>
              <a:t>章</a:t>
            </a:r>
            <a:r>
              <a:rPr lang="en-US" altLang="zh-CN" sz="2800" b="1" dirty="0" smtClean="0">
                <a:solidFill>
                  <a:srgbClr val="105FE0"/>
                </a:solidFill>
                <a:latin typeface="黑体" pitchFamily="49" charset="-122"/>
                <a:ea typeface="黑体" pitchFamily="49" charset="-122"/>
              </a:rPr>
              <a:t>   </a:t>
            </a:r>
            <a:r>
              <a:rPr lang="zh-CN" altLang="en-US" sz="2800" b="1" dirty="0" smtClean="0">
                <a:solidFill>
                  <a:srgbClr val="105FE0"/>
                </a:solidFill>
                <a:latin typeface="黑体" pitchFamily="49" charset="-122"/>
                <a:ea typeface="黑体" pitchFamily="49" charset="-122"/>
              </a:rPr>
              <a:t>总体要求</a:t>
            </a:r>
            <a:endParaRPr lang="zh-CN" altLang="en-US" sz="2800" b="1" dirty="0">
              <a:solidFill>
                <a:srgbClr val="105FE0"/>
              </a:solidFill>
              <a:latin typeface="黑体" pitchFamily="49" charset="-122"/>
              <a:ea typeface="黑体" pitchFamily="49" charset="-122"/>
            </a:endParaRPr>
          </a:p>
        </p:txBody>
      </p:sp>
      <p:sp>
        <p:nvSpPr>
          <p:cNvPr id="8" name="矩形 7"/>
          <p:cNvSpPr/>
          <p:nvPr/>
        </p:nvSpPr>
        <p:spPr>
          <a:xfrm>
            <a:off x="395536" y="1628800"/>
            <a:ext cx="4824536" cy="1200329"/>
          </a:xfrm>
          <a:prstGeom prst="rect">
            <a:avLst/>
          </a:prstGeom>
        </p:spPr>
        <p:txBody>
          <a:bodyPr wrap="square">
            <a:spAutoFit/>
          </a:bodyPr>
          <a:lstStyle/>
          <a:p>
            <a:r>
              <a:rPr lang="en-US" altLang="zh-CN" b="1" dirty="0" smtClean="0">
                <a:solidFill>
                  <a:srgbClr val="105FE0"/>
                </a:solidFill>
                <a:latin typeface="仿宋_GB2312" pitchFamily="49" charset="-122"/>
                <a:ea typeface="仿宋_GB2312" pitchFamily="49" charset="-122"/>
              </a:rPr>
              <a:t>    </a:t>
            </a:r>
            <a:r>
              <a:rPr lang="zh-CN" altLang="zh-CN" b="1" dirty="0">
                <a:solidFill>
                  <a:srgbClr val="FF0000"/>
                </a:solidFill>
                <a:latin typeface="仿宋_GB2312" pitchFamily="49" charset="-122"/>
                <a:ea typeface="仿宋_GB2312" pitchFamily="49" charset="-122"/>
              </a:rPr>
              <a:t>指导思想</a:t>
            </a:r>
            <a:r>
              <a:rPr lang="zh-CN" altLang="en-US" b="1" dirty="0" smtClean="0">
                <a:solidFill>
                  <a:srgbClr val="FF0000"/>
                </a:solidFill>
                <a:latin typeface="仿宋_GB2312" pitchFamily="49" charset="-122"/>
                <a:ea typeface="仿宋_GB2312" pitchFamily="49" charset="-122"/>
              </a:rPr>
              <a:t>：</a:t>
            </a:r>
            <a:r>
              <a:rPr lang="zh-CN" altLang="en-US" dirty="0">
                <a:latin typeface="仿宋_GB2312" pitchFamily="49" charset="-122"/>
                <a:ea typeface="仿宋_GB2312" pitchFamily="49" charset="-122"/>
              </a:rPr>
              <a:t>在遵循省文件精神关于未来社区“</a:t>
            </a:r>
            <a:r>
              <a:rPr lang="en-US" altLang="zh-CN" dirty="0">
                <a:latin typeface="仿宋_GB2312" pitchFamily="49" charset="-122"/>
                <a:ea typeface="仿宋_GB2312" pitchFamily="49" charset="-122"/>
              </a:rPr>
              <a:t>139”</a:t>
            </a:r>
            <a:r>
              <a:rPr lang="zh-CN" altLang="en-US" dirty="0">
                <a:latin typeface="仿宋_GB2312" pitchFamily="49" charset="-122"/>
                <a:ea typeface="仿宋_GB2312" pitchFamily="49" charset="-122"/>
              </a:rPr>
              <a:t>概念内涵基础上，主要是突出金华市未来社区建设的特色优势，努力打造引领全省的未来社区金华样本</a:t>
            </a:r>
            <a:r>
              <a:rPr lang="zh-CN" altLang="en-US" dirty="0" smtClean="0">
                <a:latin typeface="仿宋_GB2312" pitchFamily="49" charset="-122"/>
                <a:ea typeface="仿宋_GB2312" pitchFamily="49" charset="-122"/>
              </a:rPr>
              <a:t>。</a:t>
            </a:r>
            <a:endParaRPr lang="zh-CN" altLang="en-US" dirty="0">
              <a:latin typeface="仿宋_GB2312" pitchFamily="49" charset="-122"/>
              <a:ea typeface="仿宋_GB2312" pitchFamily="49" charset="-122"/>
            </a:endParaRPr>
          </a:p>
        </p:txBody>
      </p:sp>
      <p:sp>
        <p:nvSpPr>
          <p:cNvPr id="9" name="矩形 8"/>
          <p:cNvSpPr/>
          <p:nvPr/>
        </p:nvSpPr>
        <p:spPr>
          <a:xfrm>
            <a:off x="1835696" y="3308791"/>
            <a:ext cx="4824536" cy="1200329"/>
          </a:xfrm>
          <a:prstGeom prst="rect">
            <a:avLst/>
          </a:prstGeom>
        </p:spPr>
        <p:txBody>
          <a:bodyPr wrap="square">
            <a:spAutoFit/>
          </a:bodyPr>
          <a:lstStyle/>
          <a:p>
            <a:r>
              <a:rPr lang="en-US" altLang="zh-CN" b="1" dirty="0" smtClean="0">
                <a:solidFill>
                  <a:srgbClr val="105FE0"/>
                </a:solidFill>
                <a:latin typeface="仿宋_GB2312" pitchFamily="49" charset="-122"/>
                <a:ea typeface="仿宋_GB2312" pitchFamily="49" charset="-122"/>
              </a:rPr>
              <a:t>    </a:t>
            </a:r>
            <a:r>
              <a:rPr lang="zh-CN" altLang="zh-CN" b="1" dirty="0">
                <a:solidFill>
                  <a:srgbClr val="FF0000"/>
                </a:solidFill>
                <a:latin typeface="仿宋_GB2312" pitchFamily="49" charset="-122"/>
                <a:ea typeface="仿宋_GB2312" pitchFamily="49" charset="-122"/>
              </a:rPr>
              <a:t>基本原则</a:t>
            </a:r>
            <a:r>
              <a:rPr lang="zh-CN" altLang="en-US" b="1" dirty="0">
                <a:solidFill>
                  <a:srgbClr val="FF0000"/>
                </a:solidFill>
                <a:latin typeface="仿宋_GB2312" pitchFamily="49" charset="-122"/>
                <a:ea typeface="仿宋_GB2312" pitchFamily="49" charset="-122"/>
              </a:rPr>
              <a:t>：</a:t>
            </a:r>
            <a:r>
              <a:rPr lang="zh-CN" altLang="zh-CN" dirty="0">
                <a:latin typeface="仿宋_GB2312" pitchFamily="49" charset="-122"/>
                <a:ea typeface="仿宋_GB2312" pitchFamily="49" charset="-122"/>
              </a:rPr>
              <a:t>主要是四个方面，即坚持以人为本，</a:t>
            </a:r>
            <a:r>
              <a:rPr lang="zh-CN" altLang="en-US" dirty="0">
                <a:latin typeface="仿宋_GB2312" pitchFamily="49" charset="-122"/>
                <a:ea typeface="仿宋_GB2312" pitchFamily="49" charset="-122"/>
              </a:rPr>
              <a:t>群众满意</a:t>
            </a:r>
            <a:r>
              <a:rPr lang="zh-CN" altLang="zh-CN" dirty="0">
                <a:latin typeface="仿宋_GB2312" pitchFamily="49" charset="-122"/>
                <a:ea typeface="仿宋_GB2312" pitchFamily="49" charset="-122"/>
              </a:rPr>
              <a:t>、坚持</a:t>
            </a:r>
            <a:r>
              <a:rPr lang="zh-CN" altLang="en-US" dirty="0">
                <a:latin typeface="仿宋_GB2312" pitchFamily="49" charset="-122"/>
                <a:ea typeface="仿宋_GB2312" pitchFamily="49" charset="-122"/>
              </a:rPr>
              <a:t>政府引导，市场运作</a:t>
            </a:r>
            <a:r>
              <a:rPr lang="zh-CN" altLang="zh-CN" dirty="0">
                <a:latin typeface="仿宋_GB2312" pitchFamily="49" charset="-122"/>
                <a:ea typeface="仿宋_GB2312" pitchFamily="49" charset="-122"/>
              </a:rPr>
              <a:t>、坚持统筹谋划，</a:t>
            </a:r>
            <a:r>
              <a:rPr lang="zh-CN" altLang="en-US" dirty="0">
                <a:latin typeface="仿宋_GB2312" pitchFamily="49" charset="-122"/>
                <a:ea typeface="仿宋_GB2312" pitchFamily="49" charset="-122"/>
              </a:rPr>
              <a:t>分类实施</a:t>
            </a:r>
            <a:r>
              <a:rPr lang="zh-CN" altLang="zh-CN" dirty="0">
                <a:latin typeface="仿宋_GB2312" pitchFamily="49" charset="-122"/>
                <a:ea typeface="仿宋_GB2312" pitchFamily="49" charset="-122"/>
              </a:rPr>
              <a:t>、坚持改革创新，协调推进。</a:t>
            </a:r>
            <a:endParaRPr lang="zh-CN" altLang="en-US" dirty="0">
              <a:latin typeface="仿宋_GB2312" pitchFamily="49" charset="-122"/>
              <a:ea typeface="仿宋_GB2312" pitchFamily="49" charset="-122"/>
            </a:endParaRPr>
          </a:p>
        </p:txBody>
      </p:sp>
      <p:sp>
        <p:nvSpPr>
          <p:cNvPr id="22529" name="Rectangle 1"/>
          <p:cNvSpPr>
            <a:spLocks noChangeArrowheads="1"/>
          </p:cNvSpPr>
          <p:nvPr/>
        </p:nvSpPr>
        <p:spPr bwMode="auto">
          <a:xfrm>
            <a:off x="3168352" y="4699010"/>
            <a:ext cx="536408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22275" algn="l" defTabSz="914400" rtl="0" eaLnBrk="1" fontAlgn="base" latinLnBrk="0" hangingPunct="1">
              <a:lnSpc>
                <a:spcPct val="100000"/>
              </a:lnSpc>
              <a:spcBef>
                <a:spcPct val="0"/>
              </a:spcBef>
              <a:spcAft>
                <a:spcPct val="0"/>
              </a:spcAft>
              <a:buClrTx/>
              <a:buSzTx/>
              <a:buFontTx/>
              <a:buNone/>
              <a:tabLst/>
            </a:pPr>
            <a:r>
              <a:rPr lang="zh-CN" altLang="zh-CN" b="1" dirty="0">
                <a:solidFill>
                  <a:srgbClr val="FF0000"/>
                </a:solidFill>
                <a:latin typeface="仿宋_GB2312" pitchFamily="49" charset="-122"/>
                <a:ea typeface="仿宋_GB2312" pitchFamily="49" charset="-122"/>
              </a:rPr>
              <a:t>总体目标</a:t>
            </a:r>
            <a:r>
              <a:rPr lang="zh-CN" altLang="en-US" b="1" dirty="0">
                <a:solidFill>
                  <a:srgbClr val="FF0000"/>
                </a:solidFill>
                <a:latin typeface="仿宋_GB2312" pitchFamily="49" charset="-122"/>
                <a:ea typeface="仿宋_GB2312" pitchFamily="49" charset="-122"/>
              </a:rPr>
              <a:t>：</a:t>
            </a:r>
            <a:r>
              <a:rPr lang="zh-CN" altLang="zh-CN" dirty="0">
                <a:latin typeface="仿宋_GB2312" pitchFamily="49" charset="-122"/>
                <a:ea typeface="仿宋_GB2312" pitchFamily="49" charset="-122"/>
              </a:rPr>
              <a:t>分三个阶段：</a:t>
            </a:r>
            <a:r>
              <a:rPr lang="en-US" altLang="zh-CN" dirty="0">
                <a:latin typeface="仿宋_GB2312" pitchFamily="49" charset="-122"/>
                <a:ea typeface="仿宋_GB2312" pitchFamily="49" charset="-122"/>
              </a:rPr>
              <a:t>2019</a:t>
            </a:r>
            <a:r>
              <a:rPr lang="zh-CN" altLang="en-US" dirty="0">
                <a:latin typeface="仿宋_GB2312" pitchFamily="49" charset="-122"/>
                <a:ea typeface="仿宋_GB2312" pitchFamily="49" charset="-122"/>
              </a:rPr>
              <a:t>年底前，</a:t>
            </a:r>
            <a:r>
              <a:rPr lang="zh-CN" altLang="zh-CN" dirty="0">
                <a:latin typeface="仿宋_GB2312" pitchFamily="49" charset="-122"/>
                <a:ea typeface="仿宋_GB2312" pitchFamily="49" charset="-122"/>
              </a:rPr>
              <a:t>加快启动</a:t>
            </a:r>
            <a:r>
              <a:rPr lang="zh-CN" altLang="en-US" dirty="0" smtClean="0">
                <a:latin typeface="仿宋_GB2312" pitchFamily="49" charset="-122"/>
                <a:ea typeface="仿宋_GB2312" pitchFamily="49" charset="-122"/>
              </a:rPr>
              <a:t>，金华</a:t>
            </a:r>
            <a:r>
              <a:rPr lang="en-US" altLang="zh-CN" dirty="0" smtClean="0">
                <a:latin typeface="仿宋_GB2312" pitchFamily="49" charset="-122"/>
                <a:ea typeface="仿宋_GB2312" pitchFamily="49" charset="-122"/>
              </a:rPr>
              <a:t>3</a:t>
            </a:r>
            <a:r>
              <a:rPr lang="zh-CN" altLang="en-US" dirty="0" smtClean="0">
                <a:latin typeface="仿宋_GB2312" pitchFamily="49" charset="-122"/>
                <a:ea typeface="仿宋_GB2312" pitchFamily="49" charset="-122"/>
              </a:rPr>
              <a:t>个</a:t>
            </a:r>
            <a:r>
              <a:rPr lang="zh-CN" altLang="en-US" dirty="0">
                <a:latin typeface="仿宋_GB2312" pitchFamily="49" charset="-122"/>
                <a:ea typeface="仿宋_GB2312" pitchFamily="49" charset="-122"/>
              </a:rPr>
              <a:t>首批试点创建项目全部开工建设。</a:t>
            </a:r>
            <a:r>
              <a:rPr lang="en-US" altLang="zh-CN" dirty="0">
                <a:latin typeface="仿宋_GB2312" pitchFamily="49" charset="-122"/>
                <a:ea typeface="仿宋_GB2312" pitchFamily="49" charset="-122"/>
              </a:rPr>
              <a:t>2021</a:t>
            </a:r>
            <a:r>
              <a:rPr lang="zh-CN" altLang="en-US" dirty="0">
                <a:latin typeface="仿宋_GB2312" pitchFamily="49" charset="-122"/>
                <a:ea typeface="仿宋_GB2312" pitchFamily="49" charset="-122"/>
              </a:rPr>
              <a:t>年底前，增点扩面，全省目标是培育试点项目</a:t>
            </a:r>
            <a:r>
              <a:rPr lang="en-US" altLang="zh-CN" dirty="0">
                <a:latin typeface="仿宋_GB2312" pitchFamily="49" charset="-122"/>
                <a:ea typeface="仿宋_GB2312" pitchFamily="49" charset="-122"/>
              </a:rPr>
              <a:t>100</a:t>
            </a:r>
            <a:r>
              <a:rPr lang="zh-CN" altLang="en-US" dirty="0">
                <a:latin typeface="仿宋_GB2312" pitchFamily="49" charset="-122"/>
                <a:ea typeface="仿宋_GB2312" pitchFamily="49" charset="-122"/>
              </a:rPr>
              <a:t>个，省级试点项目争取</a:t>
            </a:r>
            <a:r>
              <a:rPr lang="zh-CN" altLang="en-US" dirty="0" smtClean="0">
                <a:latin typeface="仿宋_GB2312" pitchFamily="49" charset="-122"/>
                <a:ea typeface="仿宋_GB2312" pitchFamily="49" charset="-122"/>
              </a:rPr>
              <a:t>达到</a:t>
            </a:r>
            <a:r>
              <a:rPr lang="en-US" altLang="zh-CN" dirty="0" smtClean="0">
                <a:latin typeface="仿宋_GB2312" pitchFamily="49" charset="-122"/>
                <a:ea typeface="仿宋_GB2312" pitchFamily="49" charset="-122"/>
              </a:rPr>
              <a:t>10</a:t>
            </a:r>
            <a:r>
              <a:rPr lang="zh-CN" altLang="en-US" dirty="0" smtClean="0">
                <a:latin typeface="仿宋_GB2312" pitchFamily="49" charset="-122"/>
                <a:ea typeface="仿宋_GB2312" pitchFamily="49" charset="-122"/>
              </a:rPr>
              <a:t>个</a:t>
            </a:r>
            <a:r>
              <a:rPr lang="zh-CN" altLang="en-US" dirty="0">
                <a:latin typeface="仿宋_GB2312" pitchFamily="49" charset="-122"/>
                <a:ea typeface="仿宋_GB2312" pitchFamily="49" charset="-122"/>
              </a:rPr>
              <a:t>左右。</a:t>
            </a:r>
            <a:r>
              <a:rPr lang="en-US" altLang="zh-CN" dirty="0">
                <a:latin typeface="仿宋_GB2312" pitchFamily="49" charset="-122"/>
                <a:ea typeface="仿宋_GB2312" pitchFamily="49" charset="-122"/>
              </a:rPr>
              <a:t>2022</a:t>
            </a:r>
            <a:r>
              <a:rPr lang="zh-CN" altLang="en-US" dirty="0">
                <a:latin typeface="仿宋_GB2312" pitchFamily="49" charset="-122"/>
                <a:ea typeface="仿宋_GB2312" pitchFamily="49" charset="-122"/>
              </a:rPr>
              <a:t>年开始，全面复制推广，确保我市未来社区的创建数量、成效走在全省前列。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836712"/>
            <a:ext cx="3252814" cy="523220"/>
          </a:xfrm>
          <a:prstGeom prst="rect">
            <a:avLst/>
          </a:prstGeom>
        </p:spPr>
        <p:txBody>
          <a:bodyPr wrap="none">
            <a:spAutoFit/>
          </a:bodyPr>
          <a:lstStyle/>
          <a:p>
            <a:r>
              <a:rPr lang="zh-CN" altLang="en-US" sz="2800" b="1" dirty="0">
                <a:solidFill>
                  <a:srgbClr val="105FE0"/>
                </a:solidFill>
                <a:latin typeface="黑体" pitchFamily="49" charset="-122"/>
                <a:ea typeface="黑体" pitchFamily="49" charset="-122"/>
              </a:rPr>
              <a:t>第二</a:t>
            </a:r>
            <a:r>
              <a:rPr lang="zh-CN" altLang="zh-CN" sz="2800" b="1" dirty="0">
                <a:solidFill>
                  <a:srgbClr val="105FE0"/>
                </a:solidFill>
                <a:latin typeface="黑体" pitchFamily="49" charset="-122"/>
                <a:ea typeface="黑体" pitchFamily="49" charset="-122"/>
              </a:rPr>
              <a:t>章</a:t>
            </a:r>
            <a:r>
              <a:rPr lang="en-US" altLang="zh-CN" sz="2800" b="1" dirty="0">
                <a:solidFill>
                  <a:srgbClr val="105FE0"/>
                </a:solidFill>
                <a:latin typeface="黑体" pitchFamily="49" charset="-122"/>
                <a:ea typeface="黑体" pitchFamily="49" charset="-122"/>
              </a:rPr>
              <a:t>   </a:t>
            </a:r>
            <a:r>
              <a:rPr lang="zh-CN" altLang="en-US" sz="2800" b="1" dirty="0">
                <a:solidFill>
                  <a:srgbClr val="105FE0"/>
                </a:solidFill>
                <a:latin typeface="黑体" pitchFamily="49" charset="-122"/>
                <a:ea typeface="黑体" pitchFamily="49" charset="-122"/>
              </a:rPr>
              <a:t>创建程序</a:t>
            </a:r>
          </a:p>
        </p:txBody>
      </p:sp>
      <p:sp>
        <p:nvSpPr>
          <p:cNvPr id="8" name="矩形 7"/>
          <p:cNvSpPr/>
          <p:nvPr/>
        </p:nvSpPr>
        <p:spPr>
          <a:xfrm>
            <a:off x="395536" y="1891858"/>
            <a:ext cx="3528392" cy="2185214"/>
          </a:xfrm>
          <a:prstGeom prst="rect">
            <a:avLst/>
          </a:prstGeom>
        </p:spPr>
        <p:txBody>
          <a:bodyPr wrap="square">
            <a:spAutoFit/>
          </a:bodyPr>
          <a:lstStyle/>
          <a:p>
            <a:pPr algn="ctr"/>
            <a:r>
              <a:rPr lang="zh-CN" altLang="en-US" b="1" dirty="0" smtClean="0">
                <a:solidFill>
                  <a:srgbClr val="FF0000"/>
                </a:solidFill>
                <a:latin typeface="仿宋_GB2312" pitchFamily="49" charset="-122"/>
                <a:ea typeface="仿宋_GB2312" pitchFamily="49" charset="-122"/>
              </a:rPr>
              <a:t>（一）前期谋划</a:t>
            </a:r>
            <a:endParaRPr lang="en-US" altLang="zh-CN" b="1" dirty="0" smtClean="0">
              <a:solidFill>
                <a:srgbClr val="FF0000"/>
              </a:solidFill>
              <a:latin typeface="仿宋_GB2312" pitchFamily="49" charset="-122"/>
              <a:ea typeface="仿宋_GB2312" pitchFamily="49" charset="-122"/>
            </a:endParaRPr>
          </a:p>
          <a:p>
            <a:endParaRPr lang="en-US" altLang="zh-CN" sz="1000" b="1" dirty="0">
              <a:solidFill>
                <a:srgbClr val="105FE0"/>
              </a:solidFill>
              <a:latin typeface="仿宋_GB2312" pitchFamily="49" charset="-122"/>
              <a:ea typeface="仿宋_GB2312" pitchFamily="49" charset="-122"/>
            </a:endParaRPr>
          </a:p>
          <a:p>
            <a:r>
              <a:rPr lang="zh-CN" altLang="en-US" b="1" dirty="0" smtClean="0">
                <a:solidFill>
                  <a:schemeClr val="accent1"/>
                </a:solidFill>
                <a:latin typeface="仿宋_GB2312" pitchFamily="49" charset="-122"/>
                <a:ea typeface="仿宋_GB2312" pitchFamily="49" charset="-122"/>
              </a:rPr>
              <a:t>    </a:t>
            </a:r>
            <a:r>
              <a:rPr lang="zh-CN" altLang="en-US" dirty="0" smtClean="0">
                <a:latin typeface="仿宋_GB2312" pitchFamily="49" charset="-122"/>
                <a:ea typeface="仿宋_GB2312" pitchFamily="49" charset="-122"/>
              </a:rPr>
              <a:t>立足</a:t>
            </a:r>
            <a:r>
              <a:rPr lang="en-US" altLang="zh-CN" dirty="0" smtClean="0">
                <a:latin typeface="仿宋_GB2312" pitchFamily="49" charset="-122"/>
                <a:ea typeface="仿宋_GB2312" pitchFamily="49" charset="-122"/>
              </a:rPr>
              <a:t>5-10</a:t>
            </a:r>
            <a:r>
              <a:rPr lang="zh-CN" altLang="en-US" dirty="0" smtClean="0">
                <a:latin typeface="仿宋_GB2312" pitchFamily="49" charset="-122"/>
                <a:ea typeface="仿宋_GB2312" pitchFamily="49" charset="-122"/>
              </a:rPr>
              <a:t>年中长期和区域整体考虑，以国土空间规划为引领，各区、县（市）统筹编制区域未来社区实施规划，同步制定未来社区建设计划，建立未来社区项目储备库。</a:t>
            </a:r>
            <a:endParaRPr lang="zh-CN" altLang="en-US" dirty="0">
              <a:latin typeface="仿宋_GB2312" pitchFamily="49" charset="-122"/>
              <a:ea typeface="仿宋_GB2312" pitchFamily="49" charset="-122"/>
            </a:endParaRPr>
          </a:p>
        </p:txBody>
      </p:sp>
      <p:sp>
        <p:nvSpPr>
          <p:cNvPr id="9" name="矩形 8"/>
          <p:cNvSpPr/>
          <p:nvPr/>
        </p:nvSpPr>
        <p:spPr>
          <a:xfrm>
            <a:off x="2699792" y="3995678"/>
            <a:ext cx="3528392" cy="2462213"/>
          </a:xfrm>
          <a:prstGeom prst="rect">
            <a:avLst/>
          </a:prstGeom>
        </p:spPr>
        <p:txBody>
          <a:bodyPr wrap="square">
            <a:spAutoFit/>
          </a:bodyPr>
          <a:lstStyle/>
          <a:p>
            <a:pPr algn="ctr"/>
            <a:r>
              <a:rPr lang="zh-CN" altLang="en-US" b="1" dirty="0">
                <a:solidFill>
                  <a:srgbClr val="FF0000"/>
                </a:solidFill>
                <a:latin typeface="仿宋_GB2312" pitchFamily="49" charset="-122"/>
                <a:ea typeface="仿宋_GB2312" pitchFamily="49" charset="-122"/>
              </a:rPr>
              <a:t>（二）试点申报</a:t>
            </a:r>
            <a:endParaRPr lang="en-US" altLang="zh-CN" b="1" dirty="0">
              <a:solidFill>
                <a:srgbClr val="FF0000"/>
              </a:solidFill>
              <a:latin typeface="仿宋_GB2312" pitchFamily="49" charset="-122"/>
              <a:ea typeface="仿宋_GB2312" pitchFamily="49" charset="-122"/>
            </a:endParaRPr>
          </a:p>
          <a:p>
            <a:pPr algn="ctr"/>
            <a:endParaRPr lang="en-US" altLang="zh-CN" sz="1000" b="1" dirty="0" smtClean="0">
              <a:solidFill>
                <a:srgbClr val="105FE0"/>
              </a:solidFill>
              <a:latin typeface="仿宋_GB2312" pitchFamily="49" charset="-122"/>
              <a:ea typeface="仿宋_GB2312" pitchFamily="49" charset="-122"/>
            </a:endParaRPr>
          </a:p>
          <a:p>
            <a:r>
              <a:rPr lang="en-US" altLang="zh-CN" b="1" dirty="0">
                <a:solidFill>
                  <a:srgbClr val="105FE0"/>
                </a:solidFill>
                <a:latin typeface="仿宋_GB2312" pitchFamily="49" charset="-122"/>
                <a:ea typeface="仿宋_GB2312" pitchFamily="49" charset="-122"/>
              </a:rPr>
              <a:t> </a:t>
            </a:r>
            <a:r>
              <a:rPr lang="en-US" altLang="zh-CN" b="1" dirty="0" smtClean="0">
                <a:solidFill>
                  <a:srgbClr val="105FE0"/>
                </a:solidFill>
                <a:latin typeface="仿宋_GB2312" pitchFamily="49" charset="-122"/>
                <a:ea typeface="仿宋_GB2312" pitchFamily="49" charset="-122"/>
              </a:rPr>
              <a:t>   </a:t>
            </a:r>
            <a:r>
              <a:rPr lang="zh-CN" altLang="en-US" dirty="0" smtClean="0">
                <a:latin typeface="仿宋_GB2312" pitchFamily="49" charset="-122"/>
                <a:ea typeface="仿宋_GB2312" pitchFamily="49" charset="-122"/>
              </a:rPr>
              <a:t>各县</a:t>
            </a:r>
            <a:r>
              <a:rPr lang="zh-CN" altLang="en-US" dirty="0">
                <a:latin typeface="仿宋_GB2312" pitchFamily="49" charset="-122"/>
                <a:ea typeface="仿宋_GB2312" pitchFamily="49" charset="-122"/>
              </a:rPr>
              <a:t>（</a:t>
            </a:r>
            <a:r>
              <a:rPr lang="zh-CN" altLang="en-US" dirty="0" smtClean="0">
                <a:latin typeface="仿宋_GB2312" pitchFamily="49" charset="-122"/>
                <a:ea typeface="仿宋_GB2312" pitchFamily="49" charset="-122"/>
              </a:rPr>
              <a:t>市、区）、管委会选取</a:t>
            </a:r>
            <a:r>
              <a:rPr lang="zh-CN" altLang="en-US" dirty="0">
                <a:latin typeface="仿宋_GB2312" pitchFamily="49" charset="-122"/>
                <a:ea typeface="仿宋_GB2312" pitchFamily="49" charset="-122"/>
              </a:rPr>
              <a:t>未来社区试点项目，明确项目实施主体，编制项目实施方案等相关材料。项目申报材料提交市发改委审核并经市政府同意后报省政府批准。批准通过的未来社区，列入省级试点创建名单。</a:t>
            </a:r>
          </a:p>
        </p:txBody>
      </p:sp>
      <p:sp>
        <p:nvSpPr>
          <p:cNvPr id="22529" name="Rectangle 1"/>
          <p:cNvSpPr>
            <a:spLocks noChangeArrowheads="1"/>
          </p:cNvSpPr>
          <p:nvPr/>
        </p:nvSpPr>
        <p:spPr bwMode="auto">
          <a:xfrm>
            <a:off x="5292080" y="1124744"/>
            <a:ext cx="3528392"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zh-CN" altLang="zh-CN" b="1" dirty="0">
                <a:solidFill>
                  <a:srgbClr val="FF0000"/>
                </a:solidFill>
                <a:latin typeface="仿宋_GB2312" pitchFamily="49" charset="-122"/>
                <a:ea typeface="仿宋_GB2312" pitchFamily="49" charset="-122"/>
              </a:rPr>
              <a:t>（三）试点认定</a:t>
            </a:r>
            <a:endParaRPr lang="en-US" altLang="zh-CN" b="1" dirty="0">
              <a:solidFill>
                <a:srgbClr val="FF0000"/>
              </a:solidFill>
              <a:latin typeface="仿宋_GB2312" pitchFamily="49" charset="-122"/>
              <a:ea typeface="仿宋_GB2312" pitchFamily="49" charset="-122"/>
            </a:endParaRPr>
          </a:p>
          <a:p>
            <a:endParaRPr lang="zh-CN" altLang="zh-CN" sz="1000" b="1" dirty="0">
              <a:solidFill>
                <a:srgbClr val="105FE0"/>
              </a:solidFill>
              <a:latin typeface="仿宋_GB2312" pitchFamily="49" charset="-122"/>
              <a:ea typeface="仿宋_GB2312" pitchFamily="49" charset="-122"/>
            </a:endParaRPr>
          </a:p>
          <a:p>
            <a:r>
              <a:rPr lang="en-US" altLang="zh-CN" b="1" dirty="0" smtClean="0">
                <a:solidFill>
                  <a:schemeClr val="accent1"/>
                </a:solidFill>
                <a:latin typeface="仿宋_GB2312" pitchFamily="49" charset="-122"/>
                <a:ea typeface="仿宋_GB2312" pitchFamily="49" charset="-122"/>
              </a:rPr>
              <a:t>    </a:t>
            </a:r>
            <a:r>
              <a:rPr lang="zh-CN" altLang="zh-CN" dirty="0">
                <a:latin typeface="仿宋_GB2312" pitchFamily="49" charset="-122"/>
                <a:ea typeface="仿宋_GB2312" pitchFamily="49" charset="-122"/>
              </a:rPr>
              <a:t>对如期完成规划建设目标、符合建设评价指标体系的试点创建项目，由</a:t>
            </a:r>
            <a:r>
              <a:rPr lang="zh-CN" altLang="zh-CN" dirty="0" smtClean="0">
                <a:latin typeface="仿宋_GB2312" pitchFamily="49" charset="-122"/>
                <a:ea typeface="仿宋_GB2312" pitchFamily="49" charset="-122"/>
              </a:rPr>
              <a:t>各县</a:t>
            </a:r>
            <a:r>
              <a:rPr lang="zh-CN" altLang="zh-CN" dirty="0">
                <a:latin typeface="仿宋_GB2312" pitchFamily="49" charset="-122"/>
                <a:ea typeface="仿宋_GB2312" pitchFamily="49" charset="-122"/>
              </a:rPr>
              <a:t>（</a:t>
            </a:r>
            <a:r>
              <a:rPr lang="zh-CN" altLang="zh-CN" dirty="0" smtClean="0">
                <a:latin typeface="仿宋_GB2312" pitchFamily="49" charset="-122"/>
                <a:ea typeface="仿宋_GB2312" pitchFamily="49" charset="-122"/>
              </a:rPr>
              <a:t>市</a:t>
            </a:r>
            <a:r>
              <a:rPr lang="zh-CN" altLang="en-US" dirty="0" smtClean="0">
                <a:latin typeface="仿宋_GB2312" pitchFamily="49" charset="-122"/>
                <a:ea typeface="仿宋_GB2312" pitchFamily="49" charset="-122"/>
              </a:rPr>
              <a:t>、区</a:t>
            </a:r>
            <a:r>
              <a:rPr lang="zh-CN" altLang="zh-CN" dirty="0" smtClean="0">
                <a:latin typeface="仿宋_GB2312" pitchFamily="49" charset="-122"/>
                <a:ea typeface="仿宋_GB2312" pitchFamily="49" charset="-122"/>
              </a:rPr>
              <a:t>）</a:t>
            </a:r>
            <a:r>
              <a:rPr lang="zh-CN" altLang="en-US" dirty="0" smtClean="0">
                <a:latin typeface="仿宋_GB2312" pitchFamily="49" charset="-122"/>
                <a:ea typeface="仿宋_GB2312" pitchFamily="49" charset="-122"/>
              </a:rPr>
              <a:t>、管委会</a:t>
            </a:r>
            <a:r>
              <a:rPr lang="zh-CN" altLang="zh-CN" dirty="0" smtClean="0">
                <a:latin typeface="仿宋_GB2312" pitchFamily="49" charset="-122"/>
                <a:ea typeface="仿宋_GB2312" pitchFamily="49" charset="-122"/>
              </a:rPr>
              <a:t>向省发</a:t>
            </a:r>
            <a:r>
              <a:rPr lang="zh-CN" altLang="zh-CN" dirty="0">
                <a:latin typeface="仿宋_GB2312" pitchFamily="49" charset="-122"/>
                <a:ea typeface="仿宋_GB2312" pitchFamily="49" charset="-122"/>
              </a:rPr>
              <a:t>改委提交验收申请报告。通过验收的未来社区，经省政府同意后命名公布。</a:t>
            </a:r>
            <a:r>
              <a:rPr lang="zh-CN" altLang="en-US" dirty="0">
                <a:latin typeface="仿宋_GB2312" pitchFamily="49" charset="-122"/>
                <a:ea typeface="仿宋_GB2312" pitchFamily="49" charset="-122"/>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
          <p:cNvGrpSpPr>
            <a:grpSpLocks/>
          </p:cNvGrpSpPr>
          <p:nvPr/>
        </p:nvGrpSpPr>
        <p:grpSpPr bwMode="auto">
          <a:xfrm>
            <a:off x="0" y="908719"/>
            <a:ext cx="9144000" cy="5922293"/>
            <a:chOff x="0" y="-30163"/>
            <a:chExt cx="12192000" cy="6860771"/>
          </a:xfrm>
        </p:grpSpPr>
        <p:pic>
          <p:nvPicPr>
            <p:cNvPr id="18438" name="图片 12"/>
            <p:cNvPicPr>
              <a:picLocks noChangeAspect="1"/>
            </p:cNvPicPr>
            <p:nvPr/>
          </p:nvPicPr>
          <p:blipFill>
            <a:blip r:embed="rId2" cstate="print">
              <a:duotone>
                <a:schemeClr val="accent3">
                  <a:shade val="45000"/>
                  <a:satMod val="135000"/>
                </a:schemeClr>
                <a:prstClr val="white"/>
              </a:duotone>
            </a:blip>
            <a:srcRect/>
            <a:stretch>
              <a:fillRect/>
            </a:stretch>
          </p:blipFill>
          <p:spPr bwMode="auto">
            <a:xfrm>
              <a:off x="0" y="-30163"/>
              <a:ext cx="12192000" cy="6860771"/>
            </a:xfrm>
            <a:prstGeom prst="rect">
              <a:avLst/>
            </a:prstGeom>
            <a:noFill/>
            <a:ln w="9525">
              <a:noFill/>
              <a:miter lim="800000"/>
              <a:headEnd/>
              <a:tailEnd/>
            </a:ln>
          </p:spPr>
        </p:pic>
        <p:sp>
          <p:nvSpPr>
            <p:cNvPr id="14" name="矩形 13">
              <a:extLst>
                <a:ext uri="{FF2B5EF4-FFF2-40B4-BE49-F238E27FC236}">
                  <a16:creationId xmlns="" xmlns:a16="http://schemas.microsoft.com/office/drawing/2014/main" id="{365A87F3-F61B-4134-99BC-B7CC6A3F416A}"/>
                </a:ext>
              </a:extLst>
            </p:cNvPr>
            <p:cNvSpPr/>
            <p:nvPr/>
          </p:nvSpPr>
          <p:spPr bwMode="auto">
            <a:xfrm>
              <a:off x="0" y="-30163"/>
              <a:ext cx="12192000" cy="5036841"/>
            </a:xfrm>
            <a:prstGeom prst="rect">
              <a:avLst/>
            </a:prstGeom>
            <a:gradFill flip="none" rotWithShape="1">
              <a:gsLst>
                <a:gs pos="0">
                  <a:schemeClr val="bg1"/>
                </a:gs>
                <a:gs pos="47000">
                  <a:schemeClr val="bg1">
                    <a:alpha val="80000"/>
                  </a:schemeClr>
                </a:gs>
                <a:gs pos="100000">
                  <a:schemeClr val="bg1">
                    <a:alpha val="0"/>
                  </a:schemeClr>
                </a:gs>
              </a:gsLst>
              <a:lin ang="5400000" scaled="1"/>
              <a:tileRect/>
            </a:gradFill>
            <a:ln w="9525" cap="flat" cmpd="sng" algn="ctr">
              <a:noFill/>
              <a:prstDash val="solid"/>
              <a:round/>
              <a:headEnd type="none" w="med" len="med"/>
              <a:tailEnd type="none" w="med" len="med"/>
            </a:ln>
            <a:effectLst/>
            <a:extLst/>
          </p:spPr>
          <p:txBody>
            <a:bodyPr/>
            <a:lstStyle/>
            <a:p>
              <a:pPr>
                <a:buFont typeface="Arial" panose="020B0604020202020204" pitchFamily="34" charset="0"/>
                <a:buNone/>
                <a:defRPr/>
              </a:pPr>
              <a:endParaRPr lang="zh-CN" altLang="en-US" dirty="0"/>
            </a:p>
          </p:txBody>
        </p:sp>
      </p:grpSp>
      <p:sp>
        <p:nvSpPr>
          <p:cNvPr id="10" name="矩形 17">
            <a:extLst>
              <a:ext uri="{FF2B5EF4-FFF2-40B4-BE49-F238E27FC236}">
                <a16:creationId xmlns="" xmlns:a16="http://schemas.microsoft.com/office/drawing/2014/main" id="{D2F2B8A5-8530-41C7-95E4-C1F59EBD9E34}"/>
              </a:ext>
            </a:extLst>
          </p:cNvPr>
          <p:cNvSpPr>
            <a:spLocks noChangeArrowheads="1"/>
          </p:cNvSpPr>
          <p:nvPr/>
        </p:nvSpPr>
        <p:spPr bwMode="auto">
          <a:xfrm>
            <a:off x="539552" y="-32637"/>
            <a:ext cx="8604448" cy="64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50000"/>
              </a:lnSpc>
              <a:spcBef>
                <a:spcPct val="0"/>
              </a:spcBef>
              <a:buNone/>
              <a:defRPr/>
            </a:pPr>
            <a:r>
              <a:rPr lang="zh-CN" altLang="en-US" sz="2400" b="1" dirty="0" smtClean="0">
                <a:solidFill>
                  <a:srgbClr val="C00000"/>
                </a:solidFill>
                <a:latin typeface="微软雅黑" panose="020B0503020204020204" pitchFamily="34" charset="-122"/>
                <a:ea typeface="微软雅黑" panose="020B0503020204020204" pitchFamily="34" charset="-122"/>
              </a:rPr>
              <a:t>二、</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实施意见</a:t>
            </a:r>
            <a:r>
              <a:rPr lang="en-US" altLang="zh-CN" sz="2400" b="1" dirty="0" smtClean="0">
                <a:solidFill>
                  <a:srgbClr val="C00000"/>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有哪些主要内容</a:t>
            </a:r>
            <a:endParaRPr lang="zh-CN" altLang="en-US" sz="2400" b="1" dirty="0" smtClean="0">
              <a:solidFill>
                <a:srgbClr val="C00000"/>
              </a:solidFill>
              <a:latin typeface="微软雅黑" panose="020B0503020204020204" pitchFamily="34" charset="-122"/>
              <a:ea typeface="微软雅黑" panose="020B0503020204020204" pitchFamily="34" charset="-122"/>
              <a:sym typeface="经典粗黑简"/>
            </a:endParaRPr>
          </a:p>
        </p:txBody>
      </p:sp>
      <p:sp>
        <p:nvSpPr>
          <p:cNvPr id="6" name="矩形 5"/>
          <p:cNvSpPr/>
          <p:nvPr/>
        </p:nvSpPr>
        <p:spPr>
          <a:xfrm>
            <a:off x="251520" y="836712"/>
            <a:ext cx="5960286" cy="523220"/>
          </a:xfrm>
          <a:prstGeom prst="rect">
            <a:avLst/>
          </a:prstGeom>
        </p:spPr>
        <p:txBody>
          <a:bodyPr wrap="none">
            <a:spAutoFit/>
          </a:bodyPr>
          <a:lstStyle/>
          <a:p>
            <a:r>
              <a:rPr lang="zh-CN" altLang="en-US" sz="2800" b="1" dirty="0" smtClean="0">
                <a:solidFill>
                  <a:srgbClr val="105FE0"/>
                </a:solidFill>
                <a:latin typeface="黑体" pitchFamily="49" charset="-122"/>
                <a:ea typeface="黑体" pitchFamily="49" charset="-122"/>
              </a:rPr>
              <a:t>第三</a:t>
            </a:r>
            <a:r>
              <a:rPr lang="zh-CN" altLang="zh-CN" sz="2800" b="1" dirty="0" smtClean="0">
                <a:solidFill>
                  <a:srgbClr val="105FE0"/>
                </a:solidFill>
                <a:latin typeface="黑体" pitchFamily="49" charset="-122"/>
                <a:ea typeface="黑体" pitchFamily="49" charset="-122"/>
              </a:rPr>
              <a:t>章</a:t>
            </a:r>
            <a:r>
              <a:rPr lang="en-US" altLang="zh-CN" sz="2800" b="1" dirty="0" smtClean="0">
                <a:solidFill>
                  <a:srgbClr val="105FE0"/>
                </a:solidFill>
                <a:latin typeface="黑体" pitchFamily="49" charset="-122"/>
                <a:ea typeface="黑体" pitchFamily="49" charset="-122"/>
              </a:rPr>
              <a:t>   </a:t>
            </a:r>
            <a:r>
              <a:rPr lang="zh-CN" altLang="en-US" sz="2800" b="1" dirty="0" smtClean="0">
                <a:solidFill>
                  <a:srgbClr val="105FE0"/>
                </a:solidFill>
                <a:latin typeface="黑体" pitchFamily="49" charset="-122"/>
                <a:ea typeface="黑体" pitchFamily="49" charset="-122"/>
              </a:rPr>
              <a:t>政策支持</a:t>
            </a:r>
            <a:r>
              <a:rPr lang="zh-CN" altLang="en-US" sz="2800" b="1" dirty="0" smtClean="0">
                <a:solidFill>
                  <a:srgbClr val="105FE0"/>
                </a:solidFill>
              </a:rPr>
              <a:t>（共有</a:t>
            </a:r>
            <a:r>
              <a:rPr lang="en-US" altLang="zh-CN" sz="2800" b="1" dirty="0" smtClean="0">
                <a:solidFill>
                  <a:srgbClr val="105FE0"/>
                </a:solidFill>
              </a:rPr>
              <a:t>6</a:t>
            </a:r>
            <a:r>
              <a:rPr lang="zh-CN" altLang="en-US" sz="2800" b="1" dirty="0" smtClean="0">
                <a:solidFill>
                  <a:srgbClr val="105FE0"/>
                </a:solidFill>
              </a:rPr>
              <a:t>个方面）</a:t>
            </a:r>
            <a:endParaRPr lang="zh-CN" altLang="en-US" sz="2800" b="1" dirty="0">
              <a:solidFill>
                <a:srgbClr val="105FE0"/>
              </a:solidFill>
            </a:endParaRPr>
          </a:p>
        </p:txBody>
      </p:sp>
      <p:sp>
        <p:nvSpPr>
          <p:cNvPr id="8" name="矩形 7"/>
          <p:cNvSpPr/>
          <p:nvPr/>
        </p:nvSpPr>
        <p:spPr>
          <a:xfrm>
            <a:off x="1043608" y="1628800"/>
            <a:ext cx="6840760" cy="1815882"/>
          </a:xfrm>
          <a:prstGeom prst="rect">
            <a:avLst/>
          </a:prstGeom>
        </p:spPr>
        <p:txBody>
          <a:bodyPr wrap="square">
            <a:spAutoFit/>
          </a:bodyPr>
          <a:lstStyle/>
          <a:p>
            <a:r>
              <a:rPr lang="zh-CN" altLang="en-US" sz="1600" b="1" dirty="0" smtClean="0">
                <a:solidFill>
                  <a:srgbClr val="FF0000"/>
                </a:solidFill>
                <a:latin typeface="仿宋_GB2312" pitchFamily="49" charset="-122"/>
                <a:ea typeface="仿宋_GB2312" pitchFamily="49" charset="-122"/>
              </a:rPr>
              <a:t>（一</a:t>
            </a:r>
            <a:r>
              <a:rPr lang="zh-CN" altLang="en-US" sz="1600" b="1" dirty="0" smtClean="0">
                <a:solidFill>
                  <a:srgbClr val="FF0000"/>
                </a:solidFill>
                <a:latin typeface="仿宋_GB2312" pitchFamily="49" charset="-122"/>
                <a:ea typeface="仿宋_GB2312" pitchFamily="49" charset="-122"/>
              </a:rPr>
              <a:t>）集约高效利用空间。</a:t>
            </a:r>
            <a:r>
              <a:rPr lang="zh-CN" altLang="en-US" sz="1600" dirty="0">
                <a:latin typeface="仿宋_GB2312" pitchFamily="49" charset="-122"/>
                <a:ea typeface="仿宋_GB2312" pitchFamily="49" charset="-122"/>
              </a:rPr>
              <a:t>以我市国土空间规划修编为契机，进一步科学优化控制性详细规划和专项规划。以未来社区建设需求为导向，鼓励试点项目按照公共交通导向（</a:t>
            </a:r>
            <a:r>
              <a:rPr lang="en-US" altLang="zh-CN" sz="1600" dirty="0">
                <a:latin typeface="仿宋_GB2312" pitchFamily="49" charset="-122"/>
                <a:ea typeface="仿宋_GB2312" pitchFamily="49" charset="-122"/>
              </a:rPr>
              <a:t>TOD</a:t>
            </a:r>
            <a:r>
              <a:rPr lang="zh-CN" altLang="en-US" sz="1600" dirty="0">
                <a:latin typeface="仿宋_GB2312" pitchFamily="49" charset="-122"/>
                <a:ea typeface="仿宋_GB2312" pitchFamily="49" charset="-122"/>
              </a:rPr>
              <a:t>模式）开发理念</a:t>
            </a:r>
            <a:r>
              <a:rPr lang="en-US" altLang="zh-CN" sz="1600" dirty="0">
                <a:latin typeface="仿宋_GB2312" pitchFamily="49" charset="-122"/>
                <a:ea typeface="仿宋_GB2312" pitchFamily="49" charset="-122"/>
              </a:rPr>
              <a:t>, </a:t>
            </a:r>
            <a:r>
              <a:rPr lang="zh-CN" altLang="en-US" sz="1600" dirty="0">
                <a:latin typeface="仿宋_GB2312" pitchFamily="49" charset="-122"/>
                <a:ea typeface="仿宋_GB2312" pitchFamily="49" charset="-122"/>
              </a:rPr>
              <a:t>加大地上地下空间综合开发力度，实现土地高强度高复合的混合开发。根据试点实际，在不违背现行法律法规前提下，创新城市空间开发模式。支持未来社区试点项目区域内的公共服务设施用地在符合国家、省、市相关规范和技术标准的前提下由单一属性向混合开发转变，鼓励城市建设功能在垂直方向混合生长。</a:t>
            </a:r>
            <a:endParaRPr lang="zh-CN" altLang="en-US" sz="1600" dirty="0">
              <a:latin typeface="仿宋_GB2312" pitchFamily="49" charset="-122"/>
              <a:ea typeface="仿宋_GB2312" pitchFamily="49" charset="-122"/>
            </a:endParaRPr>
          </a:p>
        </p:txBody>
      </p:sp>
      <p:sp>
        <p:nvSpPr>
          <p:cNvPr id="11" name="矩形 10"/>
          <p:cNvSpPr/>
          <p:nvPr/>
        </p:nvSpPr>
        <p:spPr>
          <a:xfrm>
            <a:off x="1115616" y="4133398"/>
            <a:ext cx="6696744" cy="1569660"/>
          </a:xfrm>
          <a:prstGeom prst="rect">
            <a:avLst/>
          </a:prstGeom>
        </p:spPr>
        <p:txBody>
          <a:bodyPr wrap="square">
            <a:spAutoFit/>
          </a:bodyPr>
          <a:lstStyle/>
          <a:p>
            <a:r>
              <a:rPr lang="zh-CN" altLang="en-US" sz="1600" b="1" dirty="0" smtClean="0">
                <a:solidFill>
                  <a:srgbClr val="FF0000"/>
                </a:solidFill>
                <a:latin typeface="仿宋_GB2312" pitchFamily="49" charset="-122"/>
                <a:ea typeface="仿宋_GB2312" pitchFamily="49" charset="-122"/>
              </a:rPr>
              <a:t>（二</a:t>
            </a:r>
            <a:r>
              <a:rPr lang="zh-CN" altLang="en-US" sz="1600" b="1" dirty="0" smtClean="0">
                <a:solidFill>
                  <a:srgbClr val="FF0000"/>
                </a:solidFill>
                <a:latin typeface="仿宋_GB2312" pitchFamily="49" charset="-122"/>
                <a:ea typeface="仿宋_GB2312" pitchFamily="49" charset="-122"/>
              </a:rPr>
              <a:t>）不断创新规划管理。</a:t>
            </a:r>
            <a:r>
              <a:rPr lang="zh-CN" altLang="zh-CN" sz="1600" dirty="0">
                <a:latin typeface="仿宋_GB2312" panose="02010609030101010101" pitchFamily="49" charset="-122"/>
                <a:ea typeface="仿宋_GB2312" panose="02010609030101010101" pitchFamily="49" charset="-122"/>
              </a:rPr>
              <a:t>在符合国家、省、市相关法律法规的前提下，科学合理确定容积率、建筑限高等规划技术指标。允许试点项目的公共立体绿化合理计入绿地率，鼓励和扶持建立社区农业等立体绿化综合利用机制，推行绿色建筑。支持试点项目合理确定防灾安全通道、架空空间和公共开敞空间不计费容积率。支持试点项目空中花园阳台的绿化部分不计入住宅建筑面积和容积率。</a:t>
            </a:r>
            <a:endParaRPr lang="zh-CN" altLang="en-US" sz="1600" dirty="0">
              <a:latin typeface="仿宋_GB2312" pitchFamily="49" charset="-122"/>
              <a:ea typeface="仿宋_GB2312" pitchFamily="49" charset="-12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1582</Words>
  <Application>Microsoft Office PowerPoint</Application>
  <PresentationFormat>全屏显示(4:3)</PresentationFormat>
  <Paragraphs>78</Paragraphs>
  <Slides>14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 Unicode MS</vt:lpstr>
      <vt:lpstr>方正小标宋简体</vt:lpstr>
      <vt:lpstr>仿宋_GB2312</vt:lpstr>
      <vt:lpstr>黑体</vt:lpstr>
      <vt:lpstr>经典粗黑简</vt:lpstr>
      <vt:lpstr>楷体</vt:lpstr>
      <vt:lpstr>宋体</vt:lpstr>
      <vt:lpstr>微软雅黑</vt:lpstr>
      <vt:lpstr>Aharoni</vt:lpstr>
      <vt:lpstr>Arial</vt:lpstr>
      <vt:lpstr>Arial Black</vt:lpstr>
      <vt:lpstr>Broadway</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PC</dc:creator>
  <cp:lastModifiedBy>童丽华</cp:lastModifiedBy>
  <cp:revision>56</cp:revision>
  <dcterms:created xsi:type="dcterms:W3CDTF">2019-12-05T08:03:03Z</dcterms:created>
  <dcterms:modified xsi:type="dcterms:W3CDTF">2020-10-15T01:30:53Z</dcterms:modified>
</cp:coreProperties>
</file>